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handoutMasterIdLst>
    <p:handoutMasterId r:id="rId24"/>
  </p:handoutMasterIdLst>
  <p:sldIdLst>
    <p:sldId id="262" r:id="rId2"/>
    <p:sldId id="474" r:id="rId3"/>
    <p:sldId id="475" r:id="rId4"/>
    <p:sldId id="476" r:id="rId5"/>
    <p:sldId id="441" r:id="rId6"/>
    <p:sldId id="417" r:id="rId7"/>
    <p:sldId id="449" r:id="rId8"/>
    <p:sldId id="465" r:id="rId9"/>
    <p:sldId id="466" r:id="rId10"/>
    <p:sldId id="414" r:id="rId11"/>
    <p:sldId id="467" r:id="rId12"/>
    <p:sldId id="416" r:id="rId13"/>
    <p:sldId id="471" r:id="rId14"/>
    <p:sldId id="430" r:id="rId15"/>
    <p:sldId id="436" r:id="rId16"/>
    <p:sldId id="472" r:id="rId17"/>
    <p:sldId id="437" r:id="rId18"/>
    <p:sldId id="439" r:id="rId19"/>
    <p:sldId id="473" r:id="rId20"/>
    <p:sldId id="464" r:id="rId21"/>
    <p:sldId id="477"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clrMode="bw"/>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4E86"/>
    <a:srgbClr val="3072C4"/>
    <a:srgbClr val="63B0D3"/>
    <a:srgbClr val="5660A4"/>
    <a:srgbClr val="A6CAD3"/>
    <a:srgbClr val="A6B9CE"/>
    <a:srgbClr val="3670B7"/>
    <a:srgbClr val="829DBF"/>
    <a:srgbClr val="8BA9CC"/>
    <a:srgbClr val="558D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832" autoAdjust="0"/>
  </p:normalViewPr>
  <p:slideViewPr>
    <p:cSldViewPr snapToGrid="0" snapToObjects="1">
      <p:cViewPr>
        <p:scale>
          <a:sx n="100" d="100"/>
          <a:sy n="100" d="100"/>
        </p:scale>
        <p:origin x="-80" y="-80"/>
      </p:cViewPr>
      <p:guideLst>
        <p:guide orient="horz" pos="673"/>
        <p:guide pos="1183"/>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96CEB1C-5476-6D40-BE3F-5F2C1E41BA5C}" type="datetimeFigureOut">
              <a:rPr lang="en-US" smtClean="0"/>
              <a:t>18.08.19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FD145A8-1136-6342-BA72-332CEE707EBA}" type="slidenum">
              <a:rPr lang="en-US" smtClean="0"/>
              <a:t>‹#›</a:t>
            </a:fld>
            <a:endParaRPr lang="en-US"/>
          </a:p>
        </p:txBody>
      </p:sp>
    </p:spTree>
    <p:extLst>
      <p:ext uri="{BB962C8B-B14F-4D97-AF65-F5344CB8AC3E}">
        <p14:creationId xmlns:p14="http://schemas.microsoft.com/office/powerpoint/2010/main" val="18121008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E3BF5A-27B1-0D4E-9671-2C6AE5E7ABAA}" type="datetimeFigureOut">
              <a:rPr lang="en-US" smtClean="0"/>
              <a:t>18.08.19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CH" smtClean="0"/>
              <a:t>Click to edit Master text styles</a:t>
            </a:r>
          </a:p>
          <a:p>
            <a:pPr lvl="1"/>
            <a:r>
              <a:rPr lang="de-CH" smtClean="0"/>
              <a:t>Second level</a:t>
            </a:r>
          </a:p>
          <a:p>
            <a:pPr lvl="2"/>
            <a:r>
              <a:rPr lang="de-CH" smtClean="0"/>
              <a:t>Third level</a:t>
            </a:r>
          </a:p>
          <a:p>
            <a:pPr lvl="3"/>
            <a:r>
              <a:rPr lang="de-CH" smtClean="0"/>
              <a:t>Fourth level</a:t>
            </a:r>
          </a:p>
          <a:p>
            <a:pPr lvl="4"/>
            <a:r>
              <a:rPr lang="de-CH"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6B1881-D687-4342-A44E-2F68D21801A7}" type="slidenum">
              <a:rPr lang="en-US" smtClean="0"/>
              <a:t>‹#›</a:t>
            </a:fld>
            <a:endParaRPr lang="en-US"/>
          </a:p>
        </p:txBody>
      </p:sp>
    </p:spTree>
    <p:extLst>
      <p:ext uri="{BB962C8B-B14F-4D97-AF65-F5344CB8AC3E}">
        <p14:creationId xmlns:p14="http://schemas.microsoft.com/office/powerpoint/2010/main" val="10383068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de-CH"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CH" smtClean="0"/>
              <a:t>Click to edit Master subtitle style</a:t>
            </a:r>
            <a:endParaRPr lang="en-US"/>
          </a:p>
        </p:txBody>
      </p:sp>
      <p:sp>
        <p:nvSpPr>
          <p:cNvPr id="4" name="Date Placeholder 3"/>
          <p:cNvSpPr>
            <a:spLocks noGrp="1"/>
          </p:cNvSpPr>
          <p:nvPr>
            <p:ph type="dt" sz="half" idx="10"/>
          </p:nvPr>
        </p:nvSpPr>
        <p:spPr/>
        <p:txBody>
          <a:bodyPr/>
          <a:lstStyle/>
          <a:p>
            <a:fld id="{AE117DD6-9EE5-D643-B805-59898133DEA4}" type="datetime1">
              <a:rPr lang="en-US" smtClean="0"/>
              <a:t>18.08.19</a:t>
            </a:fld>
            <a:endParaRPr lang="en-US"/>
          </a:p>
        </p:txBody>
      </p:sp>
      <p:sp>
        <p:nvSpPr>
          <p:cNvPr id="5" name="Footer Placeholder 4"/>
          <p:cNvSpPr>
            <a:spLocks noGrp="1"/>
          </p:cNvSpPr>
          <p:nvPr>
            <p:ph type="ftr" sz="quarter" idx="11"/>
          </p:nvPr>
        </p:nvSpPr>
        <p:spPr/>
        <p:txBody>
          <a:bodyPr/>
          <a:lstStyle/>
          <a:p>
            <a:r>
              <a:rPr lang="en-US" dirty="0" smtClean="0"/>
              <a:t>dimensions</a:t>
            </a:r>
            <a:endParaRPr lang="en-US" dirty="0"/>
          </a:p>
        </p:txBody>
      </p:sp>
      <p:sp>
        <p:nvSpPr>
          <p:cNvPr id="6" name="Slide Number Placeholder 5"/>
          <p:cNvSpPr>
            <a:spLocks noGrp="1"/>
          </p:cNvSpPr>
          <p:nvPr>
            <p:ph type="sldNum" sz="quarter" idx="12"/>
          </p:nvPr>
        </p:nvSpPr>
        <p:spPr/>
        <p:txBody>
          <a:bodyPr/>
          <a:lstStyle/>
          <a:p>
            <a:fld id="{B0FBCA51-B7B3-D942-BAF7-C6738ECF227F}" type="slidenum">
              <a:rPr lang="en-US" smtClean="0"/>
              <a:t>‹#›</a:t>
            </a:fld>
            <a:endParaRPr lang="en-US"/>
          </a:p>
        </p:txBody>
      </p:sp>
      <p:sp>
        <p:nvSpPr>
          <p:cNvPr id="7" name="TextBox 6"/>
          <p:cNvSpPr txBox="1"/>
          <p:nvPr userDrawn="1"/>
        </p:nvSpPr>
        <p:spPr>
          <a:xfrm>
            <a:off x="3879411" y="6381750"/>
            <a:ext cx="1305804" cy="369332"/>
          </a:xfrm>
          <a:prstGeom prst="rect">
            <a:avLst/>
          </a:prstGeom>
          <a:noFill/>
        </p:spPr>
        <p:txBody>
          <a:bodyPr wrap="none" rtlCol="0">
            <a:spAutoFit/>
          </a:bodyPr>
          <a:lstStyle/>
          <a:p>
            <a:r>
              <a:rPr lang="en-US" dirty="0" smtClean="0">
                <a:solidFill>
                  <a:srgbClr val="558ED5"/>
                </a:solidFill>
                <a:latin typeface="Bauhaus 93"/>
                <a:cs typeface="Bauhaus 93"/>
              </a:rPr>
              <a:t>dimensions</a:t>
            </a:r>
            <a:endParaRPr lang="en-US" dirty="0">
              <a:solidFill>
                <a:srgbClr val="558ED5"/>
              </a:solidFill>
              <a:latin typeface="Bauhaus 93"/>
              <a:cs typeface="Bauhaus 93"/>
            </a:endParaRPr>
          </a:p>
        </p:txBody>
      </p:sp>
    </p:spTree>
    <p:extLst>
      <p:ext uri="{BB962C8B-B14F-4D97-AF65-F5344CB8AC3E}">
        <p14:creationId xmlns:p14="http://schemas.microsoft.com/office/powerpoint/2010/main" val="676369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7658100" y="147638"/>
            <a:ext cx="1333500" cy="385762"/>
          </a:xfrm>
          <a:prstGeom prst="rect">
            <a:avLst/>
          </a:prstGeom>
        </p:spPr>
        <p:txBody>
          <a:bodyPr/>
          <a:lstStyle/>
          <a:p>
            <a:r>
              <a:rPr lang="de-CH"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de-CH" smtClean="0"/>
              <a:t>Click to edit Master text styles</a:t>
            </a:r>
          </a:p>
          <a:p>
            <a:pPr lvl="1"/>
            <a:r>
              <a:rPr lang="de-CH" smtClean="0"/>
              <a:t>Second level</a:t>
            </a:r>
          </a:p>
          <a:p>
            <a:pPr lvl="2"/>
            <a:r>
              <a:rPr lang="de-CH" smtClean="0"/>
              <a:t>Third level</a:t>
            </a:r>
          </a:p>
          <a:p>
            <a:pPr lvl="3"/>
            <a:r>
              <a:rPr lang="de-CH" smtClean="0"/>
              <a:t>Fourth level</a:t>
            </a:r>
          </a:p>
          <a:p>
            <a:pPr lvl="4"/>
            <a:r>
              <a:rPr lang="de-CH" smtClean="0"/>
              <a:t>Fifth level</a:t>
            </a:r>
            <a:endParaRPr lang="en-US"/>
          </a:p>
        </p:txBody>
      </p:sp>
      <p:sp>
        <p:nvSpPr>
          <p:cNvPr id="4" name="Date Placeholder 3"/>
          <p:cNvSpPr>
            <a:spLocks noGrp="1"/>
          </p:cNvSpPr>
          <p:nvPr>
            <p:ph type="dt" sz="half" idx="10"/>
          </p:nvPr>
        </p:nvSpPr>
        <p:spPr/>
        <p:txBody>
          <a:bodyPr/>
          <a:lstStyle/>
          <a:p>
            <a:fld id="{6A921A85-AA71-454A-8540-EA63D28BF5D8}" type="datetime1">
              <a:rPr lang="en-US" smtClean="0"/>
              <a:t>18.08.19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FBCA51-B7B3-D942-BAF7-C6738ECF227F}" type="slidenum">
              <a:rPr lang="en-US" smtClean="0"/>
              <a:t>‹#›</a:t>
            </a:fld>
            <a:endParaRPr lang="en-US"/>
          </a:p>
        </p:txBody>
      </p:sp>
    </p:spTree>
    <p:extLst>
      <p:ext uri="{BB962C8B-B14F-4D97-AF65-F5344CB8AC3E}">
        <p14:creationId xmlns:p14="http://schemas.microsoft.com/office/powerpoint/2010/main" val="271798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de-CH"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de-CH" smtClean="0"/>
              <a:t>Click to edit Master text styles</a:t>
            </a:r>
          </a:p>
          <a:p>
            <a:pPr lvl="1"/>
            <a:r>
              <a:rPr lang="de-CH" smtClean="0"/>
              <a:t>Second level</a:t>
            </a:r>
          </a:p>
          <a:p>
            <a:pPr lvl="2"/>
            <a:r>
              <a:rPr lang="de-CH" smtClean="0"/>
              <a:t>Third level</a:t>
            </a:r>
          </a:p>
          <a:p>
            <a:pPr lvl="3"/>
            <a:r>
              <a:rPr lang="de-CH" smtClean="0"/>
              <a:t>Fourth level</a:t>
            </a:r>
          </a:p>
          <a:p>
            <a:pPr lvl="4"/>
            <a:r>
              <a:rPr lang="de-CH" smtClean="0"/>
              <a:t>Fifth level</a:t>
            </a:r>
            <a:endParaRPr lang="en-US"/>
          </a:p>
        </p:txBody>
      </p:sp>
      <p:sp>
        <p:nvSpPr>
          <p:cNvPr id="4" name="Date Placeholder 3"/>
          <p:cNvSpPr>
            <a:spLocks noGrp="1"/>
          </p:cNvSpPr>
          <p:nvPr>
            <p:ph type="dt" sz="half" idx="10"/>
          </p:nvPr>
        </p:nvSpPr>
        <p:spPr/>
        <p:txBody>
          <a:bodyPr/>
          <a:lstStyle/>
          <a:p>
            <a:fld id="{6D2FA4AE-2719-A04D-9387-49A40B42B170}" type="datetime1">
              <a:rPr lang="en-US" smtClean="0"/>
              <a:t>18.08.19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FBCA51-B7B3-D942-BAF7-C6738ECF227F}" type="slidenum">
              <a:rPr lang="en-US" smtClean="0"/>
              <a:t>‹#›</a:t>
            </a:fld>
            <a:endParaRPr lang="en-US"/>
          </a:p>
        </p:txBody>
      </p:sp>
    </p:spTree>
    <p:extLst>
      <p:ext uri="{BB962C8B-B14F-4D97-AF65-F5344CB8AC3E}">
        <p14:creationId xmlns:p14="http://schemas.microsoft.com/office/powerpoint/2010/main" val="2514542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de-CH" smtClean="0"/>
              <a:t>Click to edit Master text styles</a:t>
            </a:r>
          </a:p>
          <a:p>
            <a:pPr lvl="1"/>
            <a:r>
              <a:rPr lang="de-CH" smtClean="0"/>
              <a:t>Second level</a:t>
            </a:r>
          </a:p>
          <a:p>
            <a:pPr lvl="2"/>
            <a:r>
              <a:rPr lang="de-CH" smtClean="0"/>
              <a:t>Third level</a:t>
            </a:r>
          </a:p>
          <a:p>
            <a:pPr lvl="3"/>
            <a:r>
              <a:rPr lang="de-CH" smtClean="0"/>
              <a:t>Fourth level</a:t>
            </a:r>
          </a:p>
          <a:p>
            <a:pPr lvl="4"/>
            <a:r>
              <a:rPr lang="de-CH" smtClean="0"/>
              <a:t>Fifth level</a:t>
            </a:r>
            <a:endParaRPr lang="en-US"/>
          </a:p>
        </p:txBody>
      </p:sp>
      <p:sp>
        <p:nvSpPr>
          <p:cNvPr id="4" name="Date Placeholder 3"/>
          <p:cNvSpPr>
            <a:spLocks noGrp="1"/>
          </p:cNvSpPr>
          <p:nvPr>
            <p:ph type="dt" sz="half" idx="10"/>
          </p:nvPr>
        </p:nvSpPr>
        <p:spPr/>
        <p:txBody>
          <a:bodyPr/>
          <a:lstStyle/>
          <a:p>
            <a:fld id="{77201D4A-9410-9645-9C4A-884D0DE5F5BB}" type="datetime1">
              <a:rPr lang="en-US" smtClean="0"/>
              <a:t>18.08.19</a:t>
            </a:fld>
            <a:endParaRPr lang="en-US"/>
          </a:p>
        </p:txBody>
      </p:sp>
      <p:sp>
        <p:nvSpPr>
          <p:cNvPr id="5" name="Footer Placeholder 4"/>
          <p:cNvSpPr>
            <a:spLocks noGrp="1"/>
          </p:cNvSpPr>
          <p:nvPr>
            <p:ph type="ftr" sz="quarter" idx="11"/>
          </p:nvPr>
        </p:nvSpPr>
        <p:spPr/>
        <p:txBody>
          <a:bodyPr/>
          <a:lstStyle/>
          <a:p>
            <a:r>
              <a:rPr lang="en-US" dirty="0" smtClean="0"/>
              <a:t>dimensions</a:t>
            </a:r>
            <a:endParaRPr lang="en-US" dirty="0"/>
          </a:p>
        </p:txBody>
      </p:sp>
      <p:sp>
        <p:nvSpPr>
          <p:cNvPr id="6" name="Slide Number Placeholder 5"/>
          <p:cNvSpPr>
            <a:spLocks noGrp="1"/>
          </p:cNvSpPr>
          <p:nvPr>
            <p:ph type="sldNum" sz="quarter" idx="12"/>
          </p:nvPr>
        </p:nvSpPr>
        <p:spPr/>
        <p:txBody>
          <a:bodyPr/>
          <a:lstStyle/>
          <a:p>
            <a:fld id="{B0FBCA51-B7B3-D942-BAF7-C6738ECF227F}" type="slidenum">
              <a:rPr lang="en-US" smtClean="0"/>
              <a:t>‹#›</a:t>
            </a:fld>
            <a:endParaRPr lang="en-US"/>
          </a:p>
        </p:txBody>
      </p:sp>
      <p:sp>
        <p:nvSpPr>
          <p:cNvPr id="7" name="TextBox 6"/>
          <p:cNvSpPr txBox="1"/>
          <p:nvPr userDrawn="1"/>
        </p:nvSpPr>
        <p:spPr>
          <a:xfrm>
            <a:off x="3879411" y="6381750"/>
            <a:ext cx="1305804" cy="369332"/>
          </a:xfrm>
          <a:prstGeom prst="rect">
            <a:avLst/>
          </a:prstGeom>
          <a:noFill/>
        </p:spPr>
        <p:txBody>
          <a:bodyPr wrap="none" rtlCol="0">
            <a:spAutoFit/>
          </a:bodyPr>
          <a:lstStyle/>
          <a:p>
            <a:r>
              <a:rPr lang="en-US" dirty="0" smtClean="0">
                <a:solidFill>
                  <a:srgbClr val="558ED5"/>
                </a:solidFill>
                <a:latin typeface="Bauhaus 93"/>
                <a:cs typeface="Bauhaus 93"/>
              </a:rPr>
              <a:t>dimensions</a:t>
            </a:r>
            <a:endParaRPr lang="en-US" dirty="0">
              <a:solidFill>
                <a:srgbClr val="558ED5"/>
              </a:solidFill>
              <a:latin typeface="Bauhaus 93"/>
              <a:cs typeface="Bauhaus 93"/>
            </a:endParaRPr>
          </a:p>
        </p:txBody>
      </p:sp>
    </p:spTree>
    <p:extLst>
      <p:ext uri="{BB962C8B-B14F-4D97-AF65-F5344CB8AC3E}">
        <p14:creationId xmlns:p14="http://schemas.microsoft.com/office/powerpoint/2010/main" val="472090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CH"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CH" smtClean="0"/>
              <a:t>Click to edit Master text styles</a:t>
            </a:r>
          </a:p>
        </p:txBody>
      </p:sp>
      <p:sp>
        <p:nvSpPr>
          <p:cNvPr id="4" name="Date Placeholder 3"/>
          <p:cNvSpPr>
            <a:spLocks noGrp="1"/>
          </p:cNvSpPr>
          <p:nvPr>
            <p:ph type="dt" sz="half" idx="10"/>
          </p:nvPr>
        </p:nvSpPr>
        <p:spPr/>
        <p:txBody>
          <a:bodyPr/>
          <a:lstStyle/>
          <a:p>
            <a:fld id="{45E43D1E-02E3-0A46-9C18-36973BB1B12B}" type="datetime1">
              <a:rPr lang="en-US" smtClean="0"/>
              <a:t>18.08.19</a:t>
            </a:fld>
            <a:endParaRPr lang="en-US"/>
          </a:p>
        </p:txBody>
      </p:sp>
      <p:sp>
        <p:nvSpPr>
          <p:cNvPr id="5" name="Footer Placeholder 4"/>
          <p:cNvSpPr>
            <a:spLocks noGrp="1"/>
          </p:cNvSpPr>
          <p:nvPr>
            <p:ph type="ftr" sz="quarter" idx="11"/>
          </p:nvPr>
        </p:nvSpPr>
        <p:spPr/>
        <p:txBody>
          <a:bodyPr/>
          <a:lstStyle/>
          <a:p>
            <a:r>
              <a:rPr lang="en-US" dirty="0" smtClean="0"/>
              <a:t>dimensions</a:t>
            </a:r>
            <a:endParaRPr lang="en-US" dirty="0"/>
          </a:p>
        </p:txBody>
      </p:sp>
      <p:sp>
        <p:nvSpPr>
          <p:cNvPr id="6" name="Slide Number Placeholder 5"/>
          <p:cNvSpPr>
            <a:spLocks noGrp="1"/>
          </p:cNvSpPr>
          <p:nvPr>
            <p:ph type="sldNum" sz="quarter" idx="12"/>
          </p:nvPr>
        </p:nvSpPr>
        <p:spPr/>
        <p:txBody>
          <a:bodyPr/>
          <a:lstStyle/>
          <a:p>
            <a:fld id="{B0FBCA51-B7B3-D942-BAF7-C6738ECF227F}" type="slidenum">
              <a:rPr lang="en-US" smtClean="0"/>
              <a:t>‹#›</a:t>
            </a:fld>
            <a:endParaRPr lang="en-US"/>
          </a:p>
        </p:txBody>
      </p:sp>
      <p:sp>
        <p:nvSpPr>
          <p:cNvPr id="7" name="TextBox 6"/>
          <p:cNvSpPr txBox="1"/>
          <p:nvPr userDrawn="1"/>
        </p:nvSpPr>
        <p:spPr>
          <a:xfrm>
            <a:off x="3879411" y="6381750"/>
            <a:ext cx="1305804" cy="369332"/>
          </a:xfrm>
          <a:prstGeom prst="rect">
            <a:avLst/>
          </a:prstGeom>
          <a:noFill/>
        </p:spPr>
        <p:txBody>
          <a:bodyPr wrap="none" rtlCol="0">
            <a:spAutoFit/>
          </a:bodyPr>
          <a:lstStyle/>
          <a:p>
            <a:r>
              <a:rPr lang="en-US" dirty="0" smtClean="0">
                <a:solidFill>
                  <a:srgbClr val="558ED5"/>
                </a:solidFill>
                <a:latin typeface="Bauhaus 93"/>
                <a:cs typeface="Bauhaus 93"/>
              </a:rPr>
              <a:t>dimensions</a:t>
            </a:r>
            <a:endParaRPr lang="en-US" dirty="0">
              <a:solidFill>
                <a:srgbClr val="558ED5"/>
              </a:solidFill>
              <a:latin typeface="Bauhaus 93"/>
              <a:cs typeface="Bauhaus 93"/>
            </a:endParaRPr>
          </a:p>
        </p:txBody>
      </p:sp>
    </p:spTree>
    <p:extLst>
      <p:ext uri="{BB962C8B-B14F-4D97-AF65-F5344CB8AC3E}">
        <p14:creationId xmlns:p14="http://schemas.microsoft.com/office/powerpoint/2010/main" val="3883056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58100" y="147638"/>
            <a:ext cx="1333500" cy="385762"/>
          </a:xfrm>
          <a:prstGeom prst="rect">
            <a:avLst/>
          </a:prstGeom>
        </p:spPr>
        <p:txBody>
          <a:bodyPr/>
          <a:lstStyle/>
          <a:p>
            <a:r>
              <a:rPr lang="de-CH"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CH" smtClean="0"/>
              <a:t>Click to edit Master text styles</a:t>
            </a:r>
          </a:p>
          <a:p>
            <a:pPr lvl="1"/>
            <a:r>
              <a:rPr lang="de-CH" smtClean="0"/>
              <a:t>Second level</a:t>
            </a:r>
          </a:p>
          <a:p>
            <a:pPr lvl="2"/>
            <a:r>
              <a:rPr lang="de-CH" smtClean="0"/>
              <a:t>Third level</a:t>
            </a:r>
          </a:p>
          <a:p>
            <a:pPr lvl="3"/>
            <a:r>
              <a:rPr lang="de-CH" smtClean="0"/>
              <a:t>Fourth level</a:t>
            </a:r>
          </a:p>
          <a:p>
            <a:pPr lvl="4"/>
            <a:r>
              <a:rPr lang="de-CH"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CH" smtClean="0"/>
              <a:t>Click to edit Master text styles</a:t>
            </a:r>
          </a:p>
          <a:p>
            <a:pPr lvl="1"/>
            <a:r>
              <a:rPr lang="de-CH" smtClean="0"/>
              <a:t>Second level</a:t>
            </a:r>
          </a:p>
          <a:p>
            <a:pPr lvl="2"/>
            <a:r>
              <a:rPr lang="de-CH" smtClean="0"/>
              <a:t>Third level</a:t>
            </a:r>
          </a:p>
          <a:p>
            <a:pPr lvl="3"/>
            <a:r>
              <a:rPr lang="de-CH" smtClean="0"/>
              <a:t>Fourth level</a:t>
            </a:r>
          </a:p>
          <a:p>
            <a:pPr lvl="4"/>
            <a:r>
              <a:rPr lang="de-CH" smtClean="0"/>
              <a:t>Fifth level</a:t>
            </a:r>
            <a:endParaRPr lang="en-US"/>
          </a:p>
        </p:txBody>
      </p:sp>
      <p:sp>
        <p:nvSpPr>
          <p:cNvPr id="5" name="Date Placeholder 4"/>
          <p:cNvSpPr>
            <a:spLocks noGrp="1"/>
          </p:cNvSpPr>
          <p:nvPr>
            <p:ph type="dt" sz="half" idx="10"/>
          </p:nvPr>
        </p:nvSpPr>
        <p:spPr/>
        <p:txBody>
          <a:bodyPr/>
          <a:lstStyle/>
          <a:p>
            <a:fld id="{04C90212-64EE-1948-823E-B34B211CEACD}" type="datetime1">
              <a:rPr lang="en-US" smtClean="0"/>
              <a:t>18.08.19</a:t>
            </a:fld>
            <a:endParaRPr lang="en-US"/>
          </a:p>
        </p:txBody>
      </p:sp>
      <p:sp>
        <p:nvSpPr>
          <p:cNvPr id="6" name="Footer Placeholder 5"/>
          <p:cNvSpPr>
            <a:spLocks noGrp="1"/>
          </p:cNvSpPr>
          <p:nvPr>
            <p:ph type="ftr" sz="quarter" idx="11"/>
          </p:nvPr>
        </p:nvSpPr>
        <p:spPr/>
        <p:txBody>
          <a:bodyPr/>
          <a:lstStyle/>
          <a:p>
            <a:r>
              <a:rPr lang="en-US" dirty="0" smtClean="0"/>
              <a:t>dimensions</a:t>
            </a:r>
            <a:endParaRPr lang="en-US" dirty="0"/>
          </a:p>
        </p:txBody>
      </p:sp>
      <p:sp>
        <p:nvSpPr>
          <p:cNvPr id="7" name="Slide Number Placeholder 6"/>
          <p:cNvSpPr>
            <a:spLocks noGrp="1"/>
          </p:cNvSpPr>
          <p:nvPr>
            <p:ph type="sldNum" sz="quarter" idx="12"/>
          </p:nvPr>
        </p:nvSpPr>
        <p:spPr/>
        <p:txBody>
          <a:bodyPr/>
          <a:lstStyle/>
          <a:p>
            <a:fld id="{B0FBCA51-B7B3-D942-BAF7-C6738ECF227F}" type="slidenum">
              <a:rPr lang="en-US" smtClean="0"/>
              <a:t>‹#›</a:t>
            </a:fld>
            <a:endParaRPr lang="en-US"/>
          </a:p>
        </p:txBody>
      </p:sp>
      <p:sp>
        <p:nvSpPr>
          <p:cNvPr id="8" name="TextBox 7"/>
          <p:cNvSpPr txBox="1"/>
          <p:nvPr userDrawn="1"/>
        </p:nvSpPr>
        <p:spPr>
          <a:xfrm>
            <a:off x="3879411" y="6381750"/>
            <a:ext cx="1305804" cy="369332"/>
          </a:xfrm>
          <a:prstGeom prst="rect">
            <a:avLst/>
          </a:prstGeom>
          <a:noFill/>
        </p:spPr>
        <p:txBody>
          <a:bodyPr wrap="none" rtlCol="0">
            <a:spAutoFit/>
          </a:bodyPr>
          <a:lstStyle/>
          <a:p>
            <a:r>
              <a:rPr lang="en-US" dirty="0" smtClean="0">
                <a:solidFill>
                  <a:srgbClr val="558ED5"/>
                </a:solidFill>
                <a:latin typeface="Bauhaus 93"/>
                <a:cs typeface="Bauhaus 93"/>
              </a:rPr>
              <a:t>dimensions</a:t>
            </a:r>
            <a:endParaRPr lang="en-US" dirty="0">
              <a:solidFill>
                <a:srgbClr val="558ED5"/>
              </a:solidFill>
              <a:latin typeface="Bauhaus 93"/>
              <a:cs typeface="Bauhaus 93"/>
            </a:endParaRPr>
          </a:p>
        </p:txBody>
      </p:sp>
    </p:spTree>
    <p:extLst>
      <p:ext uri="{BB962C8B-B14F-4D97-AF65-F5344CB8AC3E}">
        <p14:creationId xmlns:p14="http://schemas.microsoft.com/office/powerpoint/2010/main" val="1937165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58100" y="147638"/>
            <a:ext cx="1333500" cy="385762"/>
          </a:xfrm>
          <a:prstGeom prst="rect">
            <a:avLst/>
          </a:prstGeom>
        </p:spPr>
        <p:txBody>
          <a:bodyPr/>
          <a:lstStyle>
            <a:lvl1pPr>
              <a:defRPr/>
            </a:lvl1pPr>
          </a:lstStyle>
          <a:p>
            <a:r>
              <a:rPr lang="de-CH"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CH"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CH" smtClean="0"/>
              <a:t>Click to edit Master text styles</a:t>
            </a:r>
          </a:p>
          <a:p>
            <a:pPr lvl="1"/>
            <a:r>
              <a:rPr lang="de-CH" smtClean="0"/>
              <a:t>Second level</a:t>
            </a:r>
          </a:p>
          <a:p>
            <a:pPr lvl="2"/>
            <a:r>
              <a:rPr lang="de-CH" smtClean="0"/>
              <a:t>Third level</a:t>
            </a:r>
          </a:p>
          <a:p>
            <a:pPr lvl="3"/>
            <a:r>
              <a:rPr lang="de-CH" smtClean="0"/>
              <a:t>Fourth level</a:t>
            </a:r>
          </a:p>
          <a:p>
            <a:pPr lvl="4"/>
            <a:r>
              <a:rPr lang="de-CH"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CH"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CH" smtClean="0"/>
              <a:t>Click to edit Master text styles</a:t>
            </a:r>
          </a:p>
          <a:p>
            <a:pPr lvl="1"/>
            <a:r>
              <a:rPr lang="de-CH" smtClean="0"/>
              <a:t>Second level</a:t>
            </a:r>
          </a:p>
          <a:p>
            <a:pPr lvl="2"/>
            <a:r>
              <a:rPr lang="de-CH" smtClean="0"/>
              <a:t>Third level</a:t>
            </a:r>
          </a:p>
          <a:p>
            <a:pPr lvl="3"/>
            <a:r>
              <a:rPr lang="de-CH" smtClean="0"/>
              <a:t>Fourth level</a:t>
            </a:r>
          </a:p>
          <a:p>
            <a:pPr lvl="4"/>
            <a:r>
              <a:rPr lang="de-CH" smtClean="0"/>
              <a:t>Fifth level</a:t>
            </a:r>
            <a:endParaRPr lang="en-US"/>
          </a:p>
        </p:txBody>
      </p:sp>
      <p:sp>
        <p:nvSpPr>
          <p:cNvPr id="7" name="Date Placeholder 6"/>
          <p:cNvSpPr>
            <a:spLocks noGrp="1"/>
          </p:cNvSpPr>
          <p:nvPr>
            <p:ph type="dt" sz="half" idx="10"/>
          </p:nvPr>
        </p:nvSpPr>
        <p:spPr/>
        <p:txBody>
          <a:bodyPr/>
          <a:lstStyle/>
          <a:p>
            <a:fld id="{3EDE3676-7E9D-1240-9853-8379C89A1A14}" type="datetime1">
              <a:rPr lang="en-US" smtClean="0"/>
              <a:t>18.08.19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FBCA51-B7B3-D942-BAF7-C6738ECF227F}" type="slidenum">
              <a:rPr lang="en-US" smtClean="0"/>
              <a:t>‹#›</a:t>
            </a:fld>
            <a:endParaRPr lang="en-US"/>
          </a:p>
        </p:txBody>
      </p:sp>
    </p:spTree>
    <p:extLst>
      <p:ext uri="{BB962C8B-B14F-4D97-AF65-F5344CB8AC3E}">
        <p14:creationId xmlns:p14="http://schemas.microsoft.com/office/powerpoint/2010/main" val="544419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658100" y="147638"/>
            <a:ext cx="1333500" cy="385762"/>
          </a:xfrm>
          <a:prstGeom prst="rect">
            <a:avLst/>
          </a:prstGeom>
        </p:spPr>
        <p:txBody>
          <a:bodyPr/>
          <a:lstStyle/>
          <a:p>
            <a:r>
              <a:rPr lang="de-CH" smtClean="0"/>
              <a:t>Click to edit Master title style</a:t>
            </a:r>
            <a:endParaRPr lang="en-US"/>
          </a:p>
        </p:txBody>
      </p:sp>
      <p:sp>
        <p:nvSpPr>
          <p:cNvPr id="3" name="Date Placeholder 2"/>
          <p:cNvSpPr>
            <a:spLocks noGrp="1"/>
          </p:cNvSpPr>
          <p:nvPr>
            <p:ph type="dt" sz="half" idx="10"/>
          </p:nvPr>
        </p:nvSpPr>
        <p:spPr/>
        <p:txBody>
          <a:bodyPr/>
          <a:lstStyle/>
          <a:p>
            <a:fld id="{8451D5DC-100D-E64C-B52B-D7EBDE224594}" type="datetime1">
              <a:rPr lang="en-US" smtClean="0"/>
              <a:t>18.08.19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FBCA51-B7B3-D942-BAF7-C6738ECF227F}" type="slidenum">
              <a:rPr lang="en-US" smtClean="0"/>
              <a:t>‹#›</a:t>
            </a:fld>
            <a:endParaRPr lang="en-US"/>
          </a:p>
        </p:txBody>
      </p:sp>
    </p:spTree>
    <p:extLst>
      <p:ext uri="{BB962C8B-B14F-4D97-AF65-F5344CB8AC3E}">
        <p14:creationId xmlns:p14="http://schemas.microsoft.com/office/powerpoint/2010/main" val="966123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CD3C1A-8CEE-BD41-A627-80E027C07ECC}" type="datetime1">
              <a:rPr lang="en-US" smtClean="0"/>
              <a:t>18.08.19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FBCA51-B7B3-D942-BAF7-C6738ECF227F}" type="slidenum">
              <a:rPr lang="en-US" smtClean="0"/>
              <a:t>‹#›</a:t>
            </a:fld>
            <a:endParaRPr lang="en-US"/>
          </a:p>
        </p:txBody>
      </p:sp>
    </p:spTree>
    <p:extLst>
      <p:ext uri="{BB962C8B-B14F-4D97-AF65-F5344CB8AC3E}">
        <p14:creationId xmlns:p14="http://schemas.microsoft.com/office/powerpoint/2010/main" val="2973543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CH"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CH" smtClean="0"/>
              <a:t>Click to edit Master text styles</a:t>
            </a:r>
          </a:p>
          <a:p>
            <a:pPr lvl="1"/>
            <a:r>
              <a:rPr lang="de-CH" smtClean="0"/>
              <a:t>Second level</a:t>
            </a:r>
          </a:p>
          <a:p>
            <a:pPr lvl="2"/>
            <a:r>
              <a:rPr lang="de-CH" smtClean="0"/>
              <a:t>Third level</a:t>
            </a:r>
          </a:p>
          <a:p>
            <a:pPr lvl="3"/>
            <a:r>
              <a:rPr lang="de-CH" smtClean="0"/>
              <a:t>Fourth level</a:t>
            </a:r>
          </a:p>
          <a:p>
            <a:pPr lvl="4"/>
            <a:r>
              <a:rPr lang="de-CH"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CH" smtClean="0"/>
              <a:t>Click to edit Master text styles</a:t>
            </a:r>
          </a:p>
        </p:txBody>
      </p:sp>
      <p:sp>
        <p:nvSpPr>
          <p:cNvPr id="5" name="Date Placeholder 4"/>
          <p:cNvSpPr>
            <a:spLocks noGrp="1"/>
          </p:cNvSpPr>
          <p:nvPr>
            <p:ph type="dt" sz="half" idx="10"/>
          </p:nvPr>
        </p:nvSpPr>
        <p:spPr/>
        <p:txBody>
          <a:bodyPr/>
          <a:lstStyle/>
          <a:p>
            <a:fld id="{8012329C-59DD-A340-842D-D24220A0EF04}" type="datetime1">
              <a:rPr lang="en-US" smtClean="0"/>
              <a:t>18.08.19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FBCA51-B7B3-D942-BAF7-C6738ECF227F}" type="slidenum">
              <a:rPr lang="en-US" smtClean="0"/>
              <a:t>‹#›</a:t>
            </a:fld>
            <a:endParaRPr lang="en-US"/>
          </a:p>
        </p:txBody>
      </p:sp>
    </p:spTree>
    <p:extLst>
      <p:ext uri="{BB962C8B-B14F-4D97-AF65-F5344CB8AC3E}">
        <p14:creationId xmlns:p14="http://schemas.microsoft.com/office/powerpoint/2010/main" val="1262526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CH"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CH" smtClean="0"/>
              <a:t>Click to edit Master text styles</a:t>
            </a:r>
          </a:p>
        </p:txBody>
      </p:sp>
      <p:sp>
        <p:nvSpPr>
          <p:cNvPr id="5" name="Date Placeholder 4"/>
          <p:cNvSpPr>
            <a:spLocks noGrp="1"/>
          </p:cNvSpPr>
          <p:nvPr>
            <p:ph type="dt" sz="half" idx="10"/>
          </p:nvPr>
        </p:nvSpPr>
        <p:spPr/>
        <p:txBody>
          <a:bodyPr/>
          <a:lstStyle/>
          <a:p>
            <a:fld id="{409F5081-C963-1B45-8F65-2B7BC285AD87}" type="datetime1">
              <a:rPr lang="en-US" smtClean="0"/>
              <a:t>18.08.19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FBCA51-B7B3-D942-BAF7-C6738ECF227F}" type="slidenum">
              <a:rPr lang="en-US" smtClean="0"/>
              <a:t>‹#›</a:t>
            </a:fld>
            <a:endParaRPr lang="en-US"/>
          </a:p>
        </p:txBody>
      </p:sp>
    </p:spTree>
    <p:extLst>
      <p:ext uri="{BB962C8B-B14F-4D97-AF65-F5344CB8AC3E}">
        <p14:creationId xmlns:p14="http://schemas.microsoft.com/office/powerpoint/2010/main" val="387689705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CH" smtClean="0"/>
              <a:t>Click to edit Master text styles</a:t>
            </a:r>
          </a:p>
          <a:p>
            <a:pPr lvl="1"/>
            <a:r>
              <a:rPr lang="de-CH" smtClean="0"/>
              <a:t>Second level</a:t>
            </a:r>
          </a:p>
          <a:p>
            <a:pPr lvl="2"/>
            <a:r>
              <a:rPr lang="de-CH" smtClean="0"/>
              <a:t>Third level</a:t>
            </a:r>
          </a:p>
          <a:p>
            <a:pPr lvl="3"/>
            <a:r>
              <a:rPr lang="de-CH" smtClean="0"/>
              <a:t>Fourth level</a:t>
            </a:r>
          </a:p>
          <a:p>
            <a:pPr lvl="4"/>
            <a:r>
              <a:rPr lang="de-CH"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677ED2-B9AA-9A4E-BA56-FA16AC6F2CC4}" type="datetime1">
              <a:rPr lang="en-US" smtClean="0"/>
              <a:t>18.08.19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lumMod val="60000"/>
                    <a:lumOff val="40000"/>
                  </a:schemeClr>
                </a:solidFill>
                <a:latin typeface="Bauhaus 93"/>
                <a:cs typeface="Bauhaus 93"/>
              </a:defRPr>
            </a:lvl1pPr>
          </a:lstStyle>
          <a:p>
            <a:r>
              <a:rPr lang="en-US" dirty="0" smtClean="0"/>
              <a:t>dimensions</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FBCA51-B7B3-D942-BAF7-C6738ECF227F}" type="slidenum">
              <a:rPr lang="en-US" smtClean="0"/>
              <a:t>‹#›</a:t>
            </a:fld>
            <a:endParaRPr lang="en-US"/>
          </a:p>
        </p:txBody>
      </p:sp>
      <p:sp>
        <p:nvSpPr>
          <p:cNvPr id="8" name="TextBox 7"/>
          <p:cNvSpPr txBox="1"/>
          <p:nvPr userDrawn="1"/>
        </p:nvSpPr>
        <p:spPr>
          <a:xfrm>
            <a:off x="3879411" y="6381750"/>
            <a:ext cx="1305804" cy="369332"/>
          </a:xfrm>
          <a:prstGeom prst="rect">
            <a:avLst/>
          </a:prstGeom>
          <a:noFill/>
        </p:spPr>
        <p:txBody>
          <a:bodyPr wrap="none" rtlCol="0">
            <a:spAutoFit/>
          </a:bodyPr>
          <a:lstStyle/>
          <a:p>
            <a:r>
              <a:rPr lang="en-US" dirty="0" smtClean="0">
                <a:solidFill>
                  <a:srgbClr val="558ED5"/>
                </a:solidFill>
                <a:latin typeface="Bauhaus 93"/>
                <a:cs typeface="Bauhaus 93"/>
              </a:rPr>
              <a:t>dimensions</a:t>
            </a:r>
            <a:endParaRPr lang="en-US" dirty="0">
              <a:solidFill>
                <a:srgbClr val="558ED5"/>
              </a:solidFill>
              <a:latin typeface="Bauhaus 93"/>
              <a:cs typeface="Bauhaus 93"/>
            </a:endParaRPr>
          </a:p>
        </p:txBody>
      </p:sp>
    </p:spTree>
    <p:extLst>
      <p:ext uri="{BB962C8B-B14F-4D97-AF65-F5344CB8AC3E}">
        <p14:creationId xmlns:p14="http://schemas.microsoft.com/office/powerpoint/2010/main" val="36715447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1800" kern="1200">
          <a:solidFill>
            <a:srgbClr val="558ED5"/>
          </a:solidFill>
          <a:latin typeface="Bauhaus 93"/>
          <a:ea typeface="+mj-ea"/>
          <a:cs typeface="Bauhaus 93"/>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tags" Target="../tags/tag10.xml"/><Relationship Id="rId2"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tags" Target="../tags/tag11.xml"/><Relationship Id="rId2"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tags" Target="../tags/tag12.xml"/><Relationship Id="rId2"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tags" Target="../tags/tag13.xml"/><Relationship Id="rId2"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tags" Target="../tags/tag14.xml"/><Relationship Id="rId2"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tags" Target="../tags/tag15.xml"/><Relationship Id="rId2"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tags" Target="../tags/tag16.xml"/><Relationship Id="rId2"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tags" Target="../tags/tag17.xml"/><Relationship Id="rId2"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tags" Target="../tags/tag18.xml"/><Relationship Id="rId2"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tags" Target="../tags/tag19.xml"/><Relationship Id="rId2"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tags" Target="../tags/tag20.xml"/><Relationship Id="rId2"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tags" Target="../tags/tag21.xml"/><Relationship Id="rId2"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tags" Target="../tags/tag3.xml"/><Relationship Id="rId2"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tags" Target="../tags/tag4.xml"/><Relationship Id="rId2"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tags" Target="../tags/tag5.xml"/><Relationship Id="rId2"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tags" Target="../tags/tag6.xml"/><Relationship Id="rId2"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tags" Target="../tags/tag7.xml"/><Relationship Id="rId2"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tags" Target="../tags/tag8.xml"/><Relationship Id="rId2"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tags" Target="../tags/tag9.xml"/><Relationship Id="rId2"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5914" y="1803400"/>
            <a:ext cx="8221471" cy="1938992"/>
          </a:xfrm>
          <a:prstGeom prst="rect">
            <a:avLst/>
          </a:prstGeom>
          <a:noFill/>
        </p:spPr>
        <p:txBody>
          <a:bodyPr wrap="none" rtlCol="0">
            <a:spAutoFit/>
          </a:bodyPr>
          <a:lstStyle/>
          <a:p>
            <a:pPr algn="ctr"/>
            <a:r>
              <a:rPr lang="en-US" sz="4000" dirty="0" smtClean="0">
                <a:solidFill>
                  <a:schemeClr val="tx2">
                    <a:lumMod val="60000"/>
                    <a:lumOff val="40000"/>
                  </a:schemeClr>
                </a:solidFill>
                <a:latin typeface="Bradley Hand Bold"/>
                <a:cs typeface="Bradley Hand Bold"/>
              </a:rPr>
              <a:t>Dimensions of Value (</a:t>
            </a:r>
            <a:r>
              <a:rPr lang="en-US" sz="4000" dirty="0" err="1" smtClean="0">
                <a:solidFill>
                  <a:schemeClr val="tx2">
                    <a:lumMod val="60000"/>
                    <a:lumOff val="40000"/>
                  </a:schemeClr>
                </a:solidFill>
                <a:latin typeface="Bradley Hand Bold"/>
                <a:cs typeface="Bradley Hand Bold"/>
              </a:rPr>
              <a:t>DofV</a:t>
            </a:r>
            <a:r>
              <a:rPr lang="en-US" sz="4000" dirty="0" smtClean="0">
                <a:solidFill>
                  <a:schemeClr val="tx2">
                    <a:lumMod val="60000"/>
                    <a:lumOff val="40000"/>
                  </a:schemeClr>
                </a:solidFill>
                <a:latin typeface="Bradley Hand Bold"/>
                <a:cs typeface="Bradley Hand Bold"/>
              </a:rPr>
              <a:t>)</a:t>
            </a:r>
            <a:r>
              <a:rPr lang="en-US" sz="4000" b="1" dirty="0" smtClean="0">
                <a:solidFill>
                  <a:srgbClr val="000000"/>
                </a:solidFill>
              </a:rPr>
              <a:t> </a:t>
            </a:r>
            <a:br>
              <a:rPr lang="en-US" sz="4000" b="1" dirty="0" smtClean="0">
                <a:solidFill>
                  <a:srgbClr val="000000"/>
                </a:solidFill>
              </a:rPr>
            </a:br>
            <a:r>
              <a:rPr lang="en-US" sz="4000" b="1" dirty="0" err="1" smtClean="0">
                <a:solidFill>
                  <a:srgbClr val="000000"/>
                </a:solidFill>
              </a:rPr>
              <a:t>Neue</a:t>
            </a:r>
            <a:r>
              <a:rPr lang="en-US" sz="4000" b="1" dirty="0" smtClean="0">
                <a:solidFill>
                  <a:srgbClr val="000000"/>
                </a:solidFill>
              </a:rPr>
              <a:t> Horizonte in Wert Management</a:t>
            </a:r>
            <a:br>
              <a:rPr lang="en-US" sz="4000" b="1" dirty="0" smtClean="0">
                <a:solidFill>
                  <a:srgbClr val="000000"/>
                </a:solidFill>
              </a:rPr>
            </a:br>
            <a:r>
              <a:rPr lang="en-US" sz="4000" b="1" i="1" dirty="0" err="1" smtClean="0">
                <a:solidFill>
                  <a:srgbClr val="000000"/>
                </a:solidFill>
              </a:rPr>
              <a:t>Leistungsangebot</a:t>
            </a:r>
            <a:endParaRPr lang="en-US" sz="4000" b="1" i="1" dirty="0">
              <a:solidFill>
                <a:srgbClr val="000000"/>
              </a:solidFill>
            </a:endParaRPr>
          </a:p>
        </p:txBody>
      </p:sp>
      <p:sp>
        <p:nvSpPr>
          <p:cNvPr id="4" name="Rectangle 3"/>
          <p:cNvSpPr/>
          <p:nvPr/>
        </p:nvSpPr>
        <p:spPr>
          <a:xfrm>
            <a:off x="7480300" y="165100"/>
            <a:ext cx="1574800" cy="4826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5"/>
          <p:cNvGrpSpPr/>
          <p:nvPr/>
        </p:nvGrpSpPr>
        <p:grpSpPr>
          <a:xfrm>
            <a:off x="1488095" y="4603051"/>
            <a:ext cx="6182193" cy="1134533"/>
            <a:chOff x="332395" y="1749657"/>
            <a:chExt cx="6182193" cy="1134533"/>
          </a:xfrm>
        </p:grpSpPr>
        <p:grpSp>
          <p:nvGrpSpPr>
            <p:cNvPr id="7" name="Group 6"/>
            <p:cNvGrpSpPr/>
            <p:nvPr/>
          </p:nvGrpSpPr>
          <p:grpSpPr>
            <a:xfrm>
              <a:off x="332395" y="1772683"/>
              <a:ext cx="1142996" cy="1088480"/>
              <a:chOff x="1136316" y="2018632"/>
              <a:chExt cx="1336842" cy="1363579"/>
            </a:xfrm>
          </p:grpSpPr>
          <p:sp>
            <p:nvSpPr>
              <p:cNvPr id="40" name="Donut 39"/>
              <p:cNvSpPr/>
              <p:nvPr/>
            </p:nvSpPr>
            <p:spPr>
              <a:xfrm>
                <a:off x="1136316" y="2018632"/>
                <a:ext cx="1336842" cy="1363579"/>
              </a:xfrm>
              <a:prstGeom prst="donut">
                <a:avLst>
                  <a:gd name="adj" fmla="val 194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41" name="Oval 40"/>
              <p:cNvSpPr/>
              <p:nvPr/>
            </p:nvSpPr>
            <p:spPr>
              <a:xfrm>
                <a:off x="1644315" y="2914315"/>
                <a:ext cx="347578" cy="34757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2" name="Straight Arrow Connector 41"/>
              <p:cNvCxnSpPr>
                <a:stCxn id="41" idx="0"/>
              </p:cNvCxnSpPr>
              <p:nvPr/>
            </p:nvCxnSpPr>
            <p:spPr>
              <a:xfrm flipV="1">
                <a:off x="1818104" y="2205789"/>
                <a:ext cx="0" cy="70852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grpSp>
          <p:nvGrpSpPr>
            <p:cNvPr id="8" name="Group 7"/>
            <p:cNvGrpSpPr/>
            <p:nvPr/>
          </p:nvGrpSpPr>
          <p:grpSpPr>
            <a:xfrm>
              <a:off x="1562783" y="1749657"/>
              <a:ext cx="1152053" cy="1134533"/>
              <a:chOff x="4323252" y="2037352"/>
              <a:chExt cx="1336842" cy="1363579"/>
            </a:xfrm>
          </p:grpSpPr>
          <p:sp>
            <p:nvSpPr>
              <p:cNvPr id="36" name="Donut 35"/>
              <p:cNvSpPr/>
              <p:nvPr/>
            </p:nvSpPr>
            <p:spPr>
              <a:xfrm>
                <a:off x="4323252" y="2037352"/>
                <a:ext cx="1336842" cy="1363579"/>
              </a:xfrm>
              <a:prstGeom prst="donut">
                <a:avLst>
                  <a:gd name="adj" fmla="val 194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37" name="Straight Arrow Connector 36"/>
              <p:cNvCxnSpPr>
                <a:stCxn id="36" idx="2"/>
                <a:endCxn id="36" idx="6"/>
              </p:cNvCxnSpPr>
              <p:nvPr/>
            </p:nvCxnSpPr>
            <p:spPr>
              <a:xfrm>
                <a:off x="4323252" y="2719142"/>
                <a:ext cx="1336842"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a:stCxn id="36" idx="0"/>
                <a:endCxn id="36" idx="4"/>
              </p:cNvCxnSpPr>
              <p:nvPr/>
            </p:nvCxnSpPr>
            <p:spPr>
              <a:xfrm>
                <a:off x="4991673" y="2037352"/>
                <a:ext cx="0" cy="1363579"/>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39" name="Oval 38"/>
              <p:cNvSpPr/>
              <p:nvPr/>
            </p:nvSpPr>
            <p:spPr>
              <a:xfrm>
                <a:off x="4817883" y="2545363"/>
                <a:ext cx="347578" cy="34757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 name="Group 8"/>
            <p:cNvGrpSpPr/>
            <p:nvPr/>
          </p:nvGrpSpPr>
          <p:grpSpPr>
            <a:xfrm>
              <a:off x="2802228" y="1753896"/>
              <a:ext cx="1126652" cy="1126055"/>
              <a:chOff x="4323252" y="4160268"/>
              <a:chExt cx="1336842" cy="1363579"/>
            </a:xfrm>
          </p:grpSpPr>
          <p:sp>
            <p:nvSpPr>
              <p:cNvPr id="29" name="Donut 28"/>
              <p:cNvSpPr/>
              <p:nvPr/>
            </p:nvSpPr>
            <p:spPr>
              <a:xfrm>
                <a:off x="4323252" y="4160268"/>
                <a:ext cx="1336842" cy="1363579"/>
              </a:xfrm>
              <a:prstGeom prst="donut">
                <a:avLst>
                  <a:gd name="adj" fmla="val 194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30" name="Straight Arrow Connector 29"/>
              <p:cNvCxnSpPr>
                <a:stCxn id="29" idx="7"/>
              </p:cNvCxnSpPr>
              <p:nvPr/>
            </p:nvCxnSpPr>
            <p:spPr>
              <a:xfrm flipH="1" flipV="1">
                <a:off x="4478421" y="4181647"/>
                <a:ext cx="985897" cy="17831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a:stCxn id="35" idx="6"/>
                <a:endCxn id="29" idx="7"/>
              </p:cNvCxnSpPr>
              <p:nvPr/>
            </p:nvCxnSpPr>
            <p:spPr>
              <a:xfrm flipV="1">
                <a:off x="5005045" y="4359960"/>
                <a:ext cx="459273" cy="62915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p:nvPr/>
            </p:nvCxnSpPr>
            <p:spPr>
              <a:xfrm flipH="1">
                <a:off x="4882052" y="4989117"/>
                <a:ext cx="744048" cy="47992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p:nvPr/>
            </p:nvCxnSpPr>
            <p:spPr>
              <a:xfrm>
                <a:off x="4478421" y="4181647"/>
                <a:ext cx="1147679" cy="80747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a:endCxn id="29" idx="1"/>
              </p:cNvCxnSpPr>
              <p:nvPr/>
            </p:nvCxnSpPr>
            <p:spPr>
              <a:xfrm flipH="1" flipV="1">
                <a:off x="4519028" y="4359960"/>
                <a:ext cx="363024" cy="110907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5" name="Oval 34"/>
              <p:cNvSpPr/>
              <p:nvPr/>
            </p:nvSpPr>
            <p:spPr>
              <a:xfrm>
                <a:off x="4657467" y="4815327"/>
                <a:ext cx="347578" cy="34757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0" name="Group 9"/>
            <p:cNvGrpSpPr/>
            <p:nvPr/>
          </p:nvGrpSpPr>
          <p:grpSpPr>
            <a:xfrm>
              <a:off x="4016272" y="1753884"/>
              <a:ext cx="1246648" cy="1126078"/>
              <a:chOff x="990600" y="4181647"/>
              <a:chExt cx="1482558" cy="1363579"/>
            </a:xfrm>
          </p:grpSpPr>
          <p:sp>
            <p:nvSpPr>
              <p:cNvPr id="23" name="Donut 22"/>
              <p:cNvSpPr/>
              <p:nvPr/>
            </p:nvSpPr>
            <p:spPr>
              <a:xfrm>
                <a:off x="1136316" y="4181647"/>
                <a:ext cx="1336842" cy="1363579"/>
              </a:xfrm>
              <a:prstGeom prst="donut">
                <a:avLst>
                  <a:gd name="adj" fmla="val 194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4" name="Oval 23"/>
              <p:cNvSpPr/>
              <p:nvPr/>
            </p:nvSpPr>
            <p:spPr>
              <a:xfrm>
                <a:off x="1630947" y="4689658"/>
                <a:ext cx="347578" cy="34757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5" name="Straight Arrow Connector 24"/>
              <p:cNvCxnSpPr>
                <a:endCxn id="24" idx="0"/>
              </p:cNvCxnSpPr>
              <p:nvPr/>
            </p:nvCxnSpPr>
            <p:spPr>
              <a:xfrm>
                <a:off x="1804736" y="4428067"/>
                <a:ext cx="0" cy="26159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a:stCxn id="23" idx="6"/>
                <a:endCxn id="24" idx="6"/>
              </p:cNvCxnSpPr>
              <p:nvPr/>
            </p:nvCxnSpPr>
            <p:spPr>
              <a:xfrm flipH="1">
                <a:off x="1978525" y="4863437"/>
                <a:ext cx="494633" cy="1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a:stCxn id="23" idx="4"/>
                <a:endCxn id="24" idx="4"/>
              </p:cNvCxnSpPr>
              <p:nvPr/>
            </p:nvCxnSpPr>
            <p:spPr>
              <a:xfrm flipH="1" flipV="1">
                <a:off x="1804736" y="5037237"/>
                <a:ext cx="1" cy="50798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endCxn id="24" idx="2"/>
              </p:cNvCxnSpPr>
              <p:nvPr/>
            </p:nvCxnSpPr>
            <p:spPr>
              <a:xfrm>
                <a:off x="990600" y="4863448"/>
                <a:ext cx="640347"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grpSp>
          <p:nvGrpSpPr>
            <p:cNvPr id="11" name="Group 10"/>
            <p:cNvGrpSpPr/>
            <p:nvPr/>
          </p:nvGrpSpPr>
          <p:grpSpPr>
            <a:xfrm>
              <a:off x="5350313" y="1751406"/>
              <a:ext cx="1164275" cy="1131035"/>
              <a:chOff x="6635416" y="2821928"/>
              <a:chExt cx="1336842" cy="1363579"/>
            </a:xfrm>
          </p:grpSpPr>
          <p:sp>
            <p:nvSpPr>
              <p:cNvPr id="12" name="Donut 11"/>
              <p:cNvSpPr/>
              <p:nvPr/>
            </p:nvSpPr>
            <p:spPr>
              <a:xfrm>
                <a:off x="6635416" y="2821928"/>
                <a:ext cx="1336842" cy="1363579"/>
              </a:xfrm>
              <a:prstGeom prst="donut">
                <a:avLst>
                  <a:gd name="adj" fmla="val 194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3" name="Oval 12"/>
              <p:cNvSpPr/>
              <p:nvPr/>
            </p:nvSpPr>
            <p:spPr>
              <a:xfrm>
                <a:off x="7130047" y="3329939"/>
                <a:ext cx="347578" cy="34757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4" name="Straight Arrow Connector 13"/>
              <p:cNvCxnSpPr>
                <a:endCxn id="13" idx="0"/>
              </p:cNvCxnSpPr>
              <p:nvPr/>
            </p:nvCxnSpPr>
            <p:spPr>
              <a:xfrm>
                <a:off x="7303836" y="3021620"/>
                <a:ext cx="0" cy="308319"/>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a:stCxn id="12" idx="7"/>
                <a:endCxn id="13" idx="7"/>
              </p:cNvCxnSpPr>
              <p:nvPr/>
            </p:nvCxnSpPr>
            <p:spPr>
              <a:xfrm flipH="1">
                <a:off x="7426723" y="3021620"/>
                <a:ext cx="349759" cy="359221"/>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stCxn id="12" idx="5"/>
                <a:endCxn id="13" idx="5"/>
              </p:cNvCxnSpPr>
              <p:nvPr/>
            </p:nvCxnSpPr>
            <p:spPr>
              <a:xfrm flipH="1" flipV="1">
                <a:off x="7426723" y="3626616"/>
                <a:ext cx="349759" cy="359199"/>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stCxn id="12" idx="1"/>
                <a:endCxn id="13" idx="1"/>
              </p:cNvCxnSpPr>
              <p:nvPr/>
            </p:nvCxnSpPr>
            <p:spPr>
              <a:xfrm>
                <a:off x="6831192" y="3021620"/>
                <a:ext cx="349757" cy="359221"/>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stCxn id="13" idx="3"/>
                <a:endCxn id="12" idx="3"/>
              </p:cNvCxnSpPr>
              <p:nvPr/>
            </p:nvCxnSpPr>
            <p:spPr>
              <a:xfrm flipH="1">
                <a:off x="6831192" y="3626616"/>
                <a:ext cx="349757" cy="359199"/>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a:endCxn id="13" idx="6"/>
              </p:cNvCxnSpPr>
              <p:nvPr/>
            </p:nvCxnSpPr>
            <p:spPr>
              <a:xfrm flipH="1">
                <a:off x="7477625" y="3503729"/>
                <a:ext cx="298857"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flipH="1">
                <a:off x="6831192" y="3493791"/>
                <a:ext cx="298857"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rot="16200000" flipH="1">
                <a:off x="7159161" y="3826947"/>
                <a:ext cx="298857"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22" name="Donut 21"/>
              <p:cNvSpPr/>
              <p:nvPr/>
            </p:nvSpPr>
            <p:spPr>
              <a:xfrm>
                <a:off x="6813214" y="3001432"/>
                <a:ext cx="988666" cy="987643"/>
              </a:xfrm>
              <a:prstGeom prst="donut">
                <a:avLst>
                  <a:gd name="adj" fmla="val 194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grpSp>
      </p:grpSp>
      <p:sp>
        <p:nvSpPr>
          <p:cNvPr id="43" name="Slide Number Placeholder 42"/>
          <p:cNvSpPr>
            <a:spLocks noGrp="1"/>
          </p:cNvSpPr>
          <p:nvPr>
            <p:ph type="sldNum" sz="quarter" idx="12"/>
          </p:nvPr>
        </p:nvSpPr>
        <p:spPr/>
        <p:txBody>
          <a:bodyPr/>
          <a:lstStyle/>
          <a:p>
            <a:fld id="{B0FBCA51-B7B3-D942-BAF7-C6738ECF227F}" type="slidenum">
              <a:rPr lang="en-US" smtClean="0"/>
              <a:t>1</a:t>
            </a:fld>
            <a:endParaRPr lang="en-US"/>
          </a:p>
        </p:txBody>
      </p:sp>
    </p:spTree>
    <p:custDataLst>
      <p:tags r:id="rId1"/>
    </p:custDataLst>
    <p:extLst>
      <p:ext uri="{BB962C8B-B14F-4D97-AF65-F5344CB8AC3E}">
        <p14:creationId xmlns:p14="http://schemas.microsoft.com/office/powerpoint/2010/main" val="1280766553"/>
      </p:ext>
    </p:extLst>
  </p:cSld>
  <p:clrMapOvr>
    <a:masterClrMapping/>
  </p:clrMapOvr>
  <mc:AlternateContent xmlns:mc="http://schemas.openxmlformats.org/markup-compatibility/2006" xmlns:p14="http://schemas.microsoft.com/office/powerpoint/2010/main">
    <mc:Choice Requires="p14">
      <p:transition spd="slow" p14:dur="2000" advTm="10915"/>
    </mc:Choice>
    <mc:Fallback xmlns="">
      <p:transition xmlns:p14="http://schemas.microsoft.com/office/powerpoint/2010/main" spd="slow" advTm="10915"/>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0FBCA51-B7B3-D942-BAF7-C6738ECF227F}" type="slidenum">
              <a:rPr lang="en-US" smtClean="0"/>
              <a:t>10</a:t>
            </a:fld>
            <a:endParaRPr lang="en-US"/>
          </a:p>
        </p:txBody>
      </p:sp>
      <p:grpSp>
        <p:nvGrpSpPr>
          <p:cNvPr id="30" name="Group 29"/>
          <p:cNvGrpSpPr/>
          <p:nvPr/>
        </p:nvGrpSpPr>
        <p:grpSpPr>
          <a:xfrm>
            <a:off x="7251700" y="139700"/>
            <a:ext cx="1803400" cy="526043"/>
            <a:chOff x="2603500" y="711200"/>
            <a:chExt cx="5791200" cy="4425950"/>
          </a:xfrm>
        </p:grpSpPr>
        <p:sp>
          <p:nvSpPr>
            <p:cNvPr id="31" name="Rectangle 30"/>
            <p:cNvSpPr/>
            <p:nvPr/>
          </p:nvSpPr>
          <p:spPr>
            <a:xfrm>
              <a:off x="2717800" y="4044400"/>
              <a:ext cx="1092200" cy="1086399"/>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2" name="Straight Arrow Connector 31"/>
            <p:cNvCxnSpPr/>
            <p:nvPr/>
          </p:nvCxnSpPr>
          <p:spPr>
            <a:xfrm flipV="1">
              <a:off x="2616200" y="711200"/>
              <a:ext cx="0" cy="4419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p:nvPr/>
          </p:nvCxnSpPr>
          <p:spPr>
            <a:xfrm>
              <a:off x="2603500" y="5137150"/>
              <a:ext cx="57912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4" name="Rectangle 33"/>
            <p:cNvSpPr/>
            <p:nvPr/>
          </p:nvSpPr>
          <p:spPr>
            <a:xfrm>
              <a:off x="3811587" y="3420298"/>
              <a:ext cx="1092200" cy="1710501"/>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p:cNvSpPr/>
            <p:nvPr/>
          </p:nvSpPr>
          <p:spPr>
            <a:xfrm>
              <a:off x="4892674" y="2669064"/>
              <a:ext cx="1092200" cy="2461735"/>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angle 35"/>
            <p:cNvSpPr/>
            <p:nvPr/>
          </p:nvSpPr>
          <p:spPr>
            <a:xfrm>
              <a:off x="5999161" y="1790700"/>
              <a:ext cx="1092200" cy="3340100"/>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a:xfrm>
              <a:off x="7092948" y="1108810"/>
              <a:ext cx="1092200" cy="4021989"/>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aphicFrame>
        <p:nvGraphicFramePr>
          <p:cNvPr id="38" name="Table 37"/>
          <p:cNvGraphicFramePr>
            <a:graphicFrameLocks noGrp="1"/>
          </p:cNvGraphicFramePr>
          <p:nvPr>
            <p:extLst>
              <p:ext uri="{D42A27DB-BD31-4B8C-83A1-F6EECF244321}">
                <p14:modId xmlns:p14="http://schemas.microsoft.com/office/powerpoint/2010/main" val="3186998452"/>
              </p:ext>
            </p:extLst>
          </p:nvPr>
        </p:nvGraphicFramePr>
        <p:xfrm>
          <a:off x="515424" y="1447800"/>
          <a:ext cx="8234876" cy="4297679"/>
        </p:xfrm>
        <a:graphic>
          <a:graphicData uri="http://schemas.openxmlformats.org/drawingml/2006/table">
            <a:tbl>
              <a:tblPr firstRow="1" bandRow="1">
                <a:tableStyleId>{5C22544A-7EE6-4342-B048-85BDC9FD1C3A}</a:tableStyleId>
              </a:tblPr>
              <a:tblGrid>
                <a:gridCol w="1529276"/>
                <a:gridCol w="1764675"/>
                <a:gridCol w="1646975"/>
                <a:gridCol w="1646975"/>
                <a:gridCol w="1646975"/>
              </a:tblGrid>
              <a:tr h="370840">
                <a:tc>
                  <a:txBody>
                    <a:bodyPr/>
                    <a:lstStyle/>
                    <a:p>
                      <a:pPr algn="ctr"/>
                      <a:r>
                        <a:rPr lang="en-US" dirty="0" smtClean="0"/>
                        <a:t>Dimension</a:t>
                      </a:r>
                      <a:endParaRPr lang="en-US" dirty="0"/>
                    </a:p>
                  </a:txBody>
                  <a:tcPr/>
                </a:tc>
                <a:tc>
                  <a:txBody>
                    <a:bodyPr/>
                    <a:lstStyle/>
                    <a:p>
                      <a:pPr algn="ctr"/>
                      <a:r>
                        <a:rPr lang="en-US" dirty="0" err="1" smtClean="0"/>
                        <a:t>Angebot</a:t>
                      </a:r>
                      <a:r>
                        <a:rPr lang="en-US" dirty="0" smtClean="0"/>
                        <a:t> an </a:t>
                      </a:r>
                      <a:r>
                        <a:rPr lang="en-US" dirty="0" err="1" smtClean="0"/>
                        <a:t>Teilnehmern</a:t>
                      </a:r>
                      <a:endParaRPr lang="en-US" dirty="0"/>
                    </a:p>
                  </a:txBody>
                  <a:tcPr/>
                </a:tc>
                <a:tc>
                  <a:txBody>
                    <a:bodyPr/>
                    <a:lstStyle/>
                    <a:p>
                      <a:pPr algn="ctr"/>
                      <a:r>
                        <a:rPr lang="en-US" dirty="0" smtClean="0"/>
                        <a:t>Input von </a:t>
                      </a:r>
                      <a:r>
                        <a:rPr lang="en-US" dirty="0" err="1" smtClean="0"/>
                        <a:t>Teilnehmern</a:t>
                      </a:r>
                      <a:endParaRPr lang="en-US" dirty="0"/>
                    </a:p>
                  </a:txBody>
                  <a:tcPr/>
                </a:tc>
                <a:tc>
                  <a:txBody>
                    <a:bodyPr/>
                    <a:lstStyle/>
                    <a:p>
                      <a:pPr algn="ctr"/>
                      <a:r>
                        <a:rPr lang="en-US" dirty="0" err="1" smtClean="0"/>
                        <a:t>Nachfrage</a:t>
                      </a:r>
                      <a:r>
                        <a:rPr lang="en-US" dirty="0" smtClean="0"/>
                        <a:t>- </a:t>
                      </a:r>
                      <a:r>
                        <a:rPr lang="en-US" dirty="0" err="1" smtClean="0"/>
                        <a:t>Schnittstellen</a:t>
                      </a:r>
                      <a:endParaRPr lang="en-US" dirty="0"/>
                    </a:p>
                  </a:txBody>
                  <a:tcPr/>
                </a:tc>
                <a:tc>
                  <a:txBody>
                    <a:bodyPr/>
                    <a:lstStyle/>
                    <a:p>
                      <a:pPr algn="ctr"/>
                      <a:r>
                        <a:rPr lang="en-US" dirty="0" err="1" smtClean="0"/>
                        <a:t>Angebots</a:t>
                      </a:r>
                      <a:r>
                        <a:rPr lang="en-US" dirty="0" smtClean="0"/>
                        <a:t>- </a:t>
                      </a:r>
                      <a:r>
                        <a:rPr lang="en-US" dirty="0" err="1" smtClean="0"/>
                        <a:t>Schnittstellen</a:t>
                      </a:r>
                      <a:endParaRPr lang="en-US" dirty="0"/>
                    </a:p>
                  </a:txBody>
                  <a:tcPr/>
                </a:tc>
              </a:tr>
              <a:tr h="370840">
                <a:tc>
                  <a:txBody>
                    <a:bodyPr/>
                    <a:lstStyle/>
                    <a:p>
                      <a:r>
                        <a:rPr lang="en-US" dirty="0" smtClean="0"/>
                        <a:t>Degree</a:t>
                      </a:r>
                      <a:endParaRPr lang="en-US" dirty="0"/>
                    </a:p>
                  </a:txBody>
                  <a:tcPr/>
                </a:tc>
                <a:tc>
                  <a:txBody>
                    <a:bodyPr/>
                    <a:lstStyle/>
                    <a:p>
                      <a:r>
                        <a:rPr lang="de-CH" noProof="0" dirty="0" smtClean="0"/>
                        <a:t>Status</a:t>
                      </a:r>
                      <a:endParaRPr lang="de-CH" noProof="0" dirty="0"/>
                    </a:p>
                  </a:txBody>
                  <a:tcPr/>
                </a:tc>
                <a:tc>
                  <a:txBody>
                    <a:bodyPr/>
                    <a:lstStyle/>
                    <a:p>
                      <a:r>
                        <a:rPr lang="de-CH" noProof="0" smtClean="0"/>
                        <a:t>“Asset-Pfleger”</a:t>
                      </a:r>
                      <a:endParaRPr lang="de-CH" noProof="0"/>
                    </a:p>
                  </a:txBody>
                  <a:tcPr/>
                </a:tc>
                <a:tc>
                  <a:txBody>
                    <a:bodyPr/>
                    <a:lstStyle/>
                    <a:p>
                      <a:r>
                        <a:rPr lang="de-CH" noProof="0" smtClean="0"/>
                        <a:t>Best of Class</a:t>
                      </a:r>
                      <a:endParaRPr lang="de-CH" noProof="0"/>
                    </a:p>
                  </a:txBody>
                  <a:tcPr/>
                </a:tc>
                <a:tc>
                  <a:txBody>
                    <a:bodyPr/>
                    <a:lstStyle/>
                    <a:p>
                      <a:r>
                        <a:rPr lang="de-CH" noProof="0" smtClean="0"/>
                        <a:t>Funktionales Exzellenz</a:t>
                      </a:r>
                      <a:br>
                        <a:rPr lang="de-CH" noProof="0" smtClean="0"/>
                      </a:br>
                      <a:endParaRPr lang="de-CH" noProof="0"/>
                    </a:p>
                  </a:txBody>
                  <a:tcPr/>
                </a:tc>
              </a:tr>
              <a:tr h="370840">
                <a:tc>
                  <a:txBody>
                    <a:bodyPr/>
                    <a:lstStyle/>
                    <a:p>
                      <a:r>
                        <a:rPr lang="en-US" dirty="0" smtClean="0"/>
                        <a:t>Dexterity</a:t>
                      </a:r>
                      <a:endParaRPr lang="en-US" dirty="0"/>
                    </a:p>
                  </a:txBody>
                  <a:tcPr/>
                </a:tc>
                <a:tc>
                  <a:txBody>
                    <a:bodyPr/>
                    <a:lstStyle/>
                    <a:p>
                      <a:r>
                        <a:rPr lang="de-CH" noProof="0" smtClean="0"/>
                        <a:t>All-Rounder</a:t>
                      </a:r>
                      <a:endParaRPr lang="de-CH" noProof="0"/>
                    </a:p>
                  </a:txBody>
                  <a:tcPr/>
                </a:tc>
                <a:tc>
                  <a:txBody>
                    <a:bodyPr/>
                    <a:lstStyle/>
                    <a:p>
                      <a:r>
                        <a:rPr lang="de-CH" noProof="0" smtClean="0"/>
                        <a:t>Wissen</a:t>
                      </a:r>
                      <a:endParaRPr lang="de-CH" noProof="0"/>
                    </a:p>
                  </a:txBody>
                  <a:tcPr/>
                </a:tc>
                <a:tc>
                  <a:txBody>
                    <a:bodyPr/>
                    <a:lstStyle/>
                    <a:p>
                      <a:r>
                        <a:rPr lang="de-CH" noProof="0" smtClean="0"/>
                        <a:t>Kontinuierliche Verbesserung</a:t>
                      </a:r>
                      <a:endParaRPr lang="de-CH" noProof="0"/>
                    </a:p>
                  </a:txBody>
                  <a:tcPr/>
                </a:tc>
                <a:tc>
                  <a:txBody>
                    <a:bodyPr/>
                    <a:lstStyle/>
                    <a:p>
                      <a:r>
                        <a:rPr lang="de-CH" noProof="0" smtClean="0"/>
                        <a:t>Prozess- Aufwertung </a:t>
                      </a:r>
                      <a:br>
                        <a:rPr lang="de-CH" noProof="0" smtClean="0"/>
                      </a:br>
                      <a:endParaRPr lang="de-CH" noProof="0"/>
                    </a:p>
                  </a:txBody>
                  <a:tcPr/>
                </a:tc>
              </a:tr>
              <a:tr h="370840">
                <a:tc>
                  <a:txBody>
                    <a:bodyPr/>
                    <a:lstStyle/>
                    <a:p>
                      <a:r>
                        <a:rPr lang="en-US" dirty="0" smtClean="0"/>
                        <a:t>Deed</a:t>
                      </a:r>
                      <a:endParaRPr lang="en-US" dirty="0"/>
                    </a:p>
                  </a:txBody>
                  <a:tcPr/>
                </a:tc>
                <a:tc>
                  <a:txBody>
                    <a:bodyPr/>
                    <a:lstStyle/>
                    <a:p>
                      <a:r>
                        <a:rPr lang="de-CH" noProof="0" smtClean="0"/>
                        <a:t>Situationen</a:t>
                      </a:r>
                      <a:endParaRPr lang="de-CH" noProof="0"/>
                    </a:p>
                  </a:txBody>
                  <a:tcPr/>
                </a:tc>
                <a:tc>
                  <a:txBody>
                    <a:bodyPr/>
                    <a:lstStyle/>
                    <a:p>
                      <a:r>
                        <a:rPr lang="de-CH" noProof="0" smtClean="0"/>
                        <a:t>Unternehmer</a:t>
                      </a:r>
                      <a:r>
                        <a:rPr lang="de-CH" baseline="0" noProof="0" smtClean="0"/>
                        <a:t> im Unternehmen</a:t>
                      </a:r>
                      <a:endParaRPr lang="de-CH" noProof="0"/>
                    </a:p>
                  </a:txBody>
                  <a:tcPr/>
                </a:tc>
                <a:tc>
                  <a:txBody>
                    <a:bodyPr/>
                    <a:lstStyle/>
                    <a:p>
                      <a:r>
                        <a:rPr lang="de-CH" noProof="0" smtClean="0"/>
                        <a:t>Neue Markt- kategorien</a:t>
                      </a:r>
                      <a:endParaRPr lang="de-CH" noProof="0"/>
                    </a:p>
                  </a:txBody>
                  <a:tcPr/>
                </a:tc>
                <a:tc>
                  <a:txBody>
                    <a:bodyPr/>
                    <a:lstStyle/>
                    <a:p>
                      <a:r>
                        <a:rPr lang="de-CH" noProof="0" smtClean="0"/>
                        <a:t>Einschätzungs-vermögen</a:t>
                      </a:r>
                      <a:r>
                        <a:rPr lang="de-CH" baseline="0" noProof="0" smtClean="0"/>
                        <a:t> und Fertigkeiten</a:t>
                      </a:r>
                      <a:endParaRPr lang="de-CH" noProof="0"/>
                    </a:p>
                  </a:txBody>
                  <a:tcPr/>
                </a:tc>
              </a:tr>
              <a:tr h="370840">
                <a:tc>
                  <a:txBody>
                    <a:bodyPr/>
                    <a:lstStyle/>
                    <a:p>
                      <a:r>
                        <a:rPr lang="en-US" dirty="0" smtClean="0"/>
                        <a:t>Delight</a:t>
                      </a:r>
                      <a:endParaRPr lang="en-US" dirty="0"/>
                    </a:p>
                  </a:txBody>
                  <a:tcPr/>
                </a:tc>
                <a:tc>
                  <a:txBody>
                    <a:bodyPr/>
                    <a:lstStyle/>
                    <a:p>
                      <a:r>
                        <a:rPr lang="de-CH" noProof="0" dirty="0" smtClean="0"/>
                        <a:t>Emotionen</a:t>
                      </a:r>
                      <a:endParaRPr lang="de-CH" noProof="0" dirty="0"/>
                    </a:p>
                  </a:txBody>
                  <a:tcPr/>
                </a:tc>
                <a:tc>
                  <a:txBody>
                    <a:bodyPr/>
                    <a:lstStyle/>
                    <a:p>
                      <a:r>
                        <a:rPr lang="de-CH" noProof="0" smtClean="0"/>
                        <a:t>Identifikation</a:t>
                      </a:r>
                      <a:endParaRPr lang="de-CH" noProof="0"/>
                    </a:p>
                  </a:txBody>
                  <a:tcPr/>
                </a:tc>
                <a:tc>
                  <a:txBody>
                    <a:bodyPr/>
                    <a:lstStyle/>
                    <a:p>
                      <a:r>
                        <a:rPr lang="de-CH" noProof="0" dirty="0" smtClean="0"/>
                        <a:t>Ganzheitliche Lösungen aus Modulen</a:t>
                      </a:r>
                      <a:endParaRPr lang="de-CH" noProof="0" dirty="0"/>
                    </a:p>
                  </a:txBody>
                  <a:tcPr/>
                </a:tc>
                <a:tc>
                  <a:txBody>
                    <a:bodyPr/>
                    <a:lstStyle/>
                    <a:p>
                      <a:r>
                        <a:rPr lang="de-CH" noProof="0" dirty="0" smtClean="0"/>
                        <a:t>Designs als</a:t>
                      </a:r>
                      <a:br>
                        <a:rPr lang="de-CH" noProof="0" dirty="0" smtClean="0"/>
                      </a:br>
                      <a:r>
                        <a:rPr lang="de-CH" noProof="0" dirty="0" smtClean="0"/>
                        <a:t>Synthese</a:t>
                      </a:r>
                      <a:br>
                        <a:rPr lang="de-CH" noProof="0" dirty="0" smtClean="0"/>
                      </a:br>
                      <a:endParaRPr lang="de-CH" noProof="0" dirty="0"/>
                    </a:p>
                  </a:txBody>
                  <a:tcPr/>
                </a:tc>
              </a:tr>
            </a:tbl>
          </a:graphicData>
        </a:graphic>
      </p:graphicFrame>
      <p:sp>
        <p:nvSpPr>
          <p:cNvPr id="39" name="TextBox 38"/>
          <p:cNvSpPr txBox="1"/>
          <p:nvPr/>
        </p:nvSpPr>
        <p:spPr>
          <a:xfrm>
            <a:off x="412416" y="266700"/>
            <a:ext cx="6096541" cy="461665"/>
          </a:xfrm>
          <a:prstGeom prst="rect">
            <a:avLst/>
          </a:prstGeom>
          <a:noFill/>
        </p:spPr>
        <p:txBody>
          <a:bodyPr wrap="none" rtlCol="0">
            <a:spAutoFit/>
          </a:bodyPr>
          <a:lstStyle/>
          <a:p>
            <a:r>
              <a:rPr lang="en-US" sz="2400" b="1" dirty="0" smtClean="0">
                <a:solidFill>
                  <a:srgbClr val="376092"/>
                </a:solidFill>
              </a:rPr>
              <a:t>Operatives Management </a:t>
            </a:r>
            <a:r>
              <a:rPr lang="en-US" sz="2400" b="1" dirty="0" err="1" smtClean="0">
                <a:solidFill>
                  <a:srgbClr val="376092"/>
                </a:solidFill>
              </a:rPr>
              <a:t>zur</a:t>
            </a:r>
            <a:r>
              <a:rPr lang="en-US" sz="2400" b="1" dirty="0" smtClean="0">
                <a:solidFill>
                  <a:srgbClr val="376092"/>
                </a:solidFill>
              </a:rPr>
              <a:t> </a:t>
            </a:r>
            <a:r>
              <a:rPr lang="en-US" sz="2400" b="1" dirty="0" err="1" smtClean="0">
                <a:solidFill>
                  <a:srgbClr val="376092"/>
                </a:solidFill>
              </a:rPr>
              <a:t>Wertgenerierung</a:t>
            </a:r>
            <a:endParaRPr lang="en-US" sz="2400" b="1" dirty="0">
              <a:solidFill>
                <a:srgbClr val="376092"/>
              </a:solidFill>
            </a:endParaRPr>
          </a:p>
        </p:txBody>
      </p:sp>
      <p:grpSp>
        <p:nvGrpSpPr>
          <p:cNvPr id="40" name="Group 39"/>
          <p:cNvGrpSpPr/>
          <p:nvPr/>
        </p:nvGrpSpPr>
        <p:grpSpPr>
          <a:xfrm>
            <a:off x="1165741" y="2320370"/>
            <a:ext cx="719191" cy="609317"/>
            <a:chOff x="1136316" y="2018632"/>
            <a:chExt cx="1336842" cy="1363579"/>
          </a:xfrm>
        </p:grpSpPr>
        <p:sp>
          <p:nvSpPr>
            <p:cNvPr id="41" name="Donut 40"/>
            <p:cNvSpPr/>
            <p:nvPr/>
          </p:nvSpPr>
          <p:spPr>
            <a:xfrm>
              <a:off x="1136316" y="2018632"/>
              <a:ext cx="1336842" cy="1363579"/>
            </a:xfrm>
            <a:prstGeom prst="donut">
              <a:avLst>
                <a:gd name="adj" fmla="val 1947"/>
              </a:avLst>
            </a:prstGeom>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42" name="Oval 41"/>
            <p:cNvSpPr/>
            <p:nvPr/>
          </p:nvSpPr>
          <p:spPr>
            <a:xfrm>
              <a:off x="1644315" y="2914315"/>
              <a:ext cx="347578" cy="347579"/>
            </a:xfrm>
            <a:prstGeom prst="ellipse">
              <a:avLst/>
            </a:prstGeom>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3" name="Straight Arrow Connector 42"/>
            <p:cNvCxnSpPr>
              <a:stCxn id="42" idx="0"/>
            </p:cNvCxnSpPr>
            <p:nvPr/>
          </p:nvCxnSpPr>
          <p:spPr>
            <a:xfrm flipV="1">
              <a:off x="1818104" y="2205789"/>
              <a:ext cx="0" cy="708526"/>
            </a:xfrm>
            <a:prstGeom prst="straightConnector1">
              <a:avLst/>
            </a:prstGeom>
            <a:ln>
              <a:solidFill>
                <a:schemeClr val="accent1"/>
              </a:solidFill>
              <a:tailEnd type="arrow"/>
            </a:ln>
          </p:spPr>
          <p:style>
            <a:lnRef idx="2">
              <a:schemeClr val="accent1"/>
            </a:lnRef>
            <a:fillRef idx="0">
              <a:schemeClr val="accent1"/>
            </a:fillRef>
            <a:effectRef idx="1">
              <a:schemeClr val="accent1"/>
            </a:effectRef>
            <a:fontRef idx="minor">
              <a:schemeClr val="tx1"/>
            </a:fontRef>
          </p:style>
        </p:cxnSp>
      </p:grpSp>
      <p:grpSp>
        <p:nvGrpSpPr>
          <p:cNvPr id="44" name="Group 43"/>
          <p:cNvGrpSpPr/>
          <p:nvPr/>
        </p:nvGrpSpPr>
        <p:grpSpPr>
          <a:xfrm>
            <a:off x="1204409" y="3288049"/>
            <a:ext cx="669226" cy="616863"/>
            <a:chOff x="4323252" y="2037352"/>
            <a:chExt cx="1336842" cy="1363579"/>
          </a:xfrm>
        </p:grpSpPr>
        <p:sp>
          <p:nvSpPr>
            <p:cNvPr id="45" name="Donut 44"/>
            <p:cNvSpPr/>
            <p:nvPr/>
          </p:nvSpPr>
          <p:spPr>
            <a:xfrm>
              <a:off x="4323252" y="2037352"/>
              <a:ext cx="1336842" cy="1363579"/>
            </a:xfrm>
            <a:prstGeom prst="donut">
              <a:avLst>
                <a:gd name="adj" fmla="val 1947"/>
              </a:avLst>
            </a:prstGeom>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46" name="Straight Arrow Connector 45"/>
            <p:cNvCxnSpPr>
              <a:stCxn id="45" idx="2"/>
              <a:endCxn id="45" idx="6"/>
            </p:cNvCxnSpPr>
            <p:nvPr/>
          </p:nvCxnSpPr>
          <p:spPr>
            <a:xfrm>
              <a:off x="4323252" y="2719142"/>
              <a:ext cx="1336842" cy="0"/>
            </a:xfrm>
            <a:prstGeom prst="straightConnector1">
              <a:avLst/>
            </a:prstGeom>
            <a:ln>
              <a:solidFill>
                <a:schemeClr val="accent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a:stCxn id="45" idx="0"/>
              <a:endCxn id="45" idx="4"/>
            </p:cNvCxnSpPr>
            <p:nvPr/>
          </p:nvCxnSpPr>
          <p:spPr>
            <a:xfrm>
              <a:off x="4991673" y="2037352"/>
              <a:ext cx="0" cy="1363579"/>
            </a:xfrm>
            <a:prstGeom prst="straightConnector1">
              <a:avLst/>
            </a:prstGeom>
            <a:ln>
              <a:solidFill>
                <a:schemeClr val="accent1"/>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48" name="Oval 47"/>
            <p:cNvSpPr/>
            <p:nvPr/>
          </p:nvSpPr>
          <p:spPr>
            <a:xfrm>
              <a:off x="4817883" y="2545363"/>
              <a:ext cx="347578" cy="347579"/>
            </a:xfrm>
            <a:prstGeom prst="ellipse">
              <a:avLst/>
            </a:prstGeom>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9" name="Group 48"/>
          <p:cNvGrpSpPr/>
          <p:nvPr/>
        </p:nvGrpSpPr>
        <p:grpSpPr>
          <a:xfrm>
            <a:off x="1185359" y="4144524"/>
            <a:ext cx="701506" cy="656054"/>
            <a:chOff x="4323252" y="4160268"/>
            <a:chExt cx="1336842" cy="1363579"/>
          </a:xfrm>
        </p:grpSpPr>
        <p:sp>
          <p:nvSpPr>
            <p:cNvPr id="51" name="Donut 50"/>
            <p:cNvSpPr/>
            <p:nvPr/>
          </p:nvSpPr>
          <p:spPr>
            <a:xfrm>
              <a:off x="4323252" y="4160268"/>
              <a:ext cx="1336842" cy="1363579"/>
            </a:xfrm>
            <a:prstGeom prst="donut">
              <a:avLst>
                <a:gd name="adj" fmla="val 1947"/>
              </a:avLst>
            </a:prstGeom>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52" name="Straight Arrow Connector 51"/>
            <p:cNvCxnSpPr>
              <a:stCxn id="51" idx="7"/>
            </p:cNvCxnSpPr>
            <p:nvPr/>
          </p:nvCxnSpPr>
          <p:spPr>
            <a:xfrm flipH="1" flipV="1">
              <a:off x="4478421" y="4181647"/>
              <a:ext cx="985897" cy="178313"/>
            </a:xfrm>
            <a:prstGeom prst="straightConnector1">
              <a:avLst/>
            </a:prstGeom>
            <a:ln>
              <a:solidFill>
                <a:schemeClr val="accent1"/>
              </a:solidFill>
              <a:tailEnd type="arrow"/>
            </a:ln>
          </p:spPr>
          <p:style>
            <a:lnRef idx="2">
              <a:schemeClr val="accent1"/>
            </a:lnRef>
            <a:fillRef idx="0">
              <a:schemeClr val="accent1"/>
            </a:fillRef>
            <a:effectRef idx="1">
              <a:schemeClr val="accent1"/>
            </a:effectRef>
            <a:fontRef idx="minor">
              <a:schemeClr val="tx1"/>
            </a:fontRef>
          </p:style>
        </p:cxnSp>
        <p:cxnSp>
          <p:nvCxnSpPr>
            <p:cNvPr id="53" name="Straight Arrow Connector 52"/>
            <p:cNvCxnSpPr>
              <a:stCxn id="57" idx="6"/>
              <a:endCxn id="51" idx="7"/>
            </p:cNvCxnSpPr>
            <p:nvPr/>
          </p:nvCxnSpPr>
          <p:spPr>
            <a:xfrm flipV="1">
              <a:off x="5005045" y="4359960"/>
              <a:ext cx="459273" cy="629157"/>
            </a:xfrm>
            <a:prstGeom prst="straightConnector1">
              <a:avLst/>
            </a:prstGeom>
            <a:ln>
              <a:solidFill>
                <a:schemeClr val="accent1"/>
              </a:solidFill>
              <a:tailEnd type="arrow"/>
            </a:ln>
          </p:spPr>
          <p:style>
            <a:lnRef idx="2">
              <a:schemeClr val="accent1"/>
            </a:lnRef>
            <a:fillRef idx="0">
              <a:schemeClr val="accent1"/>
            </a:fillRef>
            <a:effectRef idx="1">
              <a:schemeClr val="accent1"/>
            </a:effectRef>
            <a:fontRef idx="minor">
              <a:schemeClr val="tx1"/>
            </a:fontRef>
          </p:style>
        </p:cxnSp>
        <p:cxnSp>
          <p:nvCxnSpPr>
            <p:cNvPr id="54" name="Straight Arrow Connector 53"/>
            <p:cNvCxnSpPr/>
            <p:nvPr/>
          </p:nvCxnSpPr>
          <p:spPr>
            <a:xfrm flipH="1">
              <a:off x="4882052" y="4989117"/>
              <a:ext cx="744048" cy="479920"/>
            </a:xfrm>
            <a:prstGeom prst="straightConnector1">
              <a:avLst/>
            </a:prstGeom>
            <a:ln>
              <a:solidFill>
                <a:schemeClr val="accent1"/>
              </a:solidFill>
              <a:tailEnd type="arrow"/>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p:nvPr/>
          </p:nvCxnSpPr>
          <p:spPr>
            <a:xfrm>
              <a:off x="4478421" y="4181647"/>
              <a:ext cx="1147679" cy="807470"/>
            </a:xfrm>
            <a:prstGeom prst="straightConnector1">
              <a:avLst/>
            </a:prstGeom>
            <a:ln>
              <a:solidFill>
                <a:schemeClr val="accent1"/>
              </a:solidFill>
              <a:tailEnd type="arrow"/>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a:endCxn id="51" idx="1"/>
            </p:cNvCxnSpPr>
            <p:nvPr/>
          </p:nvCxnSpPr>
          <p:spPr>
            <a:xfrm flipH="1" flipV="1">
              <a:off x="4519028" y="4359960"/>
              <a:ext cx="363024" cy="1109077"/>
            </a:xfrm>
            <a:prstGeom prst="straightConnector1">
              <a:avLst/>
            </a:prstGeom>
            <a:ln>
              <a:solidFill>
                <a:schemeClr val="accent1"/>
              </a:solidFill>
              <a:tailEnd type="arrow"/>
            </a:ln>
          </p:spPr>
          <p:style>
            <a:lnRef idx="2">
              <a:schemeClr val="accent1"/>
            </a:lnRef>
            <a:fillRef idx="0">
              <a:schemeClr val="accent1"/>
            </a:fillRef>
            <a:effectRef idx="1">
              <a:schemeClr val="accent1"/>
            </a:effectRef>
            <a:fontRef idx="minor">
              <a:schemeClr val="tx1"/>
            </a:fontRef>
          </p:style>
        </p:cxnSp>
        <p:sp>
          <p:nvSpPr>
            <p:cNvPr id="57" name="Oval 56"/>
            <p:cNvSpPr/>
            <p:nvPr/>
          </p:nvSpPr>
          <p:spPr>
            <a:xfrm>
              <a:off x="4657467" y="4815327"/>
              <a:ext cx="347578" cy="347579"/>
            </a:xfrm>
            <a:prstGeom prst="ellipse">
              <a:avLst/>
            </a:prstGeom>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8" name="Group 57"/>
          <p:cNvGrpSpPr/>
          <p:nvPr/>
        </p:nvGrpSpPr>
        <p:grpSpPr>
          <a:xfrm>
            <a:off x="1115859" y="5083353"/>
            <a:ext cx="776214" cy="593547"/>
            <a:chOff x="990600" y="4181647"/>
            <a:chExt cx="1482558" cy="1363579"/>
          </a:xfrm>
        </p:grpSpPr>
        <p:sp>
          <p:nvSpPr>
            <p:cNvPr id="59" name="Donut 58"/>
            <p:cNvSpPr/>
            <p:nvPr/>
          </p:nvSpPr>
          <p:spPr>
            <a:xfrm>
              <a:off x="1136316" y="4181647"/>
              <a:ext cx="1336842" cy="1363579"/>
            </a:xfrm>
            <a:prstGeom prst="donut">
              <a:avLst>
                <a:gd name="adj" fmla="val 1947"/>
              </a:avLst>
            </a:prstGeom>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60" name="Oval 59"/>
            <p:cNvSpPr/>
            <p:nvPr/>
          </p:nvSpPr>
          <p:spPr>
            <a:xfrm>
              <a:off x="1630947" y="4689658"/>
              <a:ext cx="347578" cy="347579"/>
            </a:xfrm>
            <a:prstGeom prst="ellipse">
              <a:avLst/>
            </a:prstGeom>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1" name="Straight Arrow Connector 60"/>
            <p:cNvCxnSpPr>
              <a:endCxn id="60" idx="0"/>
            </p:cNvCxnSpPr>
            <p:nvPr/>
          </p:nvCxnSpPr>
          <p:spPr>
            <a:xfrm>
              <a:off x="1804736" y="4428067"/>
              <a:ext cx="0" cy="261591"/>
            </a:xfrm>
            <a:prstGeom prst="straightConnector1">
              <a:avLst/>
            </a:prstGeom>
            <a:ln>
              <a:solidFill>
                <a:schemeClr val="accent1"/>
              </a:solidFill>
              <a:tailEnd type="arrow"/>
            </a:ln>
          </p:spPr>
          <p:style>
            <a:lnRef idx="2">
              <a:schemeClr val="accent1"/>
            </a:lnRef>
            <a:fillRef idx="0">
              <a:schemeClr val="accent1"/>
            </a:fillRef>
            <a:effectRef idx="1">
              <a:schemeClr val="accent1"/>
            </a:effectRef>
            <a:fontRef idx="minor">
              <a:schemeClr val="tx1"/>
            </a:fontRef>
          </p:style>
        </p:cxnSp>
        <p:cxnSp>
          <p:nvCxnSpPr>
            <p:cNvPr id="62" name="Straight Arrow Connector 61"/>
            <p:cNvCxnSpPr>
              <a:stCxn id="59" idx="6"/>
              <a:endCxn id="60" idx="6"/>
            </p:cNvCxnSpPr>
            <p:nvPr/>
          </p:nvCxnSpPr>
          <p:spPr>
            <a:xfrm flipH="1">
              <a:off x="1978525" y="4863437"/>
              <a:ext cx="494633" cy="11"/>
            </a:xfrm>
            <a:prstGeom prst="straightConnector1">
              <a:avLst/>
            </a:prstGeom>
            <a:ln>
              <a:solidFill>
                <a:schemeClr val="accent1"/>
              </a:solidFill>
              <a:tailEnd type="arrow"/>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a:stCxn id="59" idx="4"/>
              <a:endCxn id="60" idx="4"/>
            </p:cNvCxnSpPr>
            <p:nvPr/>
          </p:nvCxnSpPr>
          <p:spPr>
            <a:xfrm flipH="1" flipV="1">
              <a:off x="1804736" y="5037237"/>
              <a:ext cx="1" cy="507989"/>
            </a:xfrm>
            <a:prstGeom prst="straightConnector1">
              <a:avLst/>
            </a:prstGeom>
            <a:ln>
              <a:solidFill>
                <a:schemeClr val="accent1"/>
              </a:solidFill>
              <a:tailEnd type="arrow"/>
            </a:ln>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a:endCxn id="60" idx="2"/>
            </p:cNvCxnSpPr>
            <p:nvPr/>
          </p:nvCxnSpPr>
          <p:spPr>
            <a:xfrm>
              <a:off x="990600" y="4863448"/>
              <a:ext cx="640347" cy="0"/>
            </a:xfrm>
            <a:prstGeom prst="straightConnector1">
              <a:avLst/>
            </a:prstGeom>
            <a:ln>
              <a:solidFill>
                <a:schemeClr val="accent1"/>
              </a:solidFill>
              <a:tailEnd type="arrow"/>
            </a:ln>
          </p:spPr>
          <p:style>
            <a:lnRef idx="2">
              <a:schemeClr val="accent1"/>
            </a:lnRef>
            <a:fillRef idx="0">
              <a:schemeClr val="accent1"/>
            </a:fillRef>
            <a:effectRef idx="1">
              <a:schemeClr val="accent1"/>
            </a:effectRef>
            <a:fontRef idx="minor">
              <a:schemeClr val="tx1"/>
            </a:fontRef>
          </p:style>
        </p:cxnSp>
      </p:grpSp>
    </p:spTree>
    <p:custDataLst>
      <p:tags r:id="rId1"/>
    </p:custDataLst>
    <p:extLst>
      <p:ext uri="{BB962C8B-B14F-4D97-AF65-F5344CB8AC3E}">
        <p14:creationId xmlns:p14="http://schemas.microsoft.com/office/powerpoint/2010/main" val="1212720446"/>
      </p:ext>
    </p:extLst>
  </p:cSld>
  <p:clrMapOvr>
    <a:masterClrMapping/>
  </p:clrMapOvr>
  <mc:AlternateContent xmlns:mc="http://schemas.openxmlformats.org/markup-compatibility/2006" xmlns:p14="http://schemas.microsoft.com/office/powerpoint/2010/main">
    <mc:Choice Requires="p14">
      <p:transition spd="slow" p14:dur="2000" advTm="63689"/>
    </mc:Choice>
    <mc:Fallback xmlns="">
      <p:transition xmlns:p14="http://schemas.microsoft.com/office/powerpoint/2010/main" spd="slow" advTm="63689"/>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14016" y="355600"/>
            <a:ext cx="1154282" cy="461665"/>
          </a:xfrm>
          <a:prstGeom prst="rect">
            <a:avLst/>
          </a:prstGeom>
          <a:noFill/>
        </p:spPr>
        <p:txBody>
          <a:bodyPr wrap="none" rtlCol="0">
            <a:spAutoFit/>
          </a:bodyPr>
          <a:lstStyle/>
          <a:p>
            <a:r>
              <a:rPr lang="de-CH" sz="2400" b="1" smtClean="0">
                <a:solidFill>
                  <a:srgbClr val="376092"/>
                </a:solidFill>
              </a:rPr>
              <a:t>Agenda</a:t>
            </a:r>
            <a:endParaRPr lang="de-CH" sz="2400" b="1">
              <a:solidFill>
                <a:srgbClr val="376092"/>
              </a:solidFill>
            </a:endParaRPr>
          </a:p>
        </p:txBody>
      </p:sp>
      <p:sp>
        <p:nvSpPr>
          <p:cNvPr id="10" name="Slide Number Placeholder 9"/>
          <p:cNvSpPr>
            <a:spLocks noGrp="1"/>
          </p:cNvSpPr>
          <p:nvPr>
            <p:ph type="sldNum" sz="quarter" idx="12"/>
          </p:nvPr>
        </p:nvSpPr>
        <p:spPr>
          <a:xfrm>
            <a:off x="6146800" y="6356350"/>
            <a:ext cx="2133600" cy="365125"/>
          </a:xfrm>
        </p:spPr>
        <p:txBody>
          <a:bodyPr/>
          <a:lstStyle/>
          <a:p>
            <a:fld id="{B0FBCA51-B7B3-D942-BAF7-C6738ECF227F}" type="slidenum">
              <a:rPr lang="de-CH" smtClean="0"/>
              <a:t>11</a:t>
            </a:fld>
            <a:endParaRPr lang="de-CH"/>
          </a:p>
        </p:txBody>
      </p:sp>
      <p:sp>
        <p:nvSpPr>
          <p:cNvPr id="2" name="Rectangle 1"/>
          <p:cNvSpPr/>
          <p:nvPr/>
        </p:nvSpPr>
        <p:spPr>
          <a:xfrm>
            <a:off x="2717800" y="4044400"/>
            <a:ext cx="1092200" cy="1086399"/>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cxnSp>
        <p:nvCxnSpPr>
          <p:cNvPr id="5" name="Straight Arrow Connector 4"/>
          <p:cNvCxnSpPr/>
          <p:nvPr/>
        </p:nvCxnSpPr>
        <p:spPr>
          <a:xfrm flipV="1">
            <a:off x="2603500" y="698500"/>
            <a:ext cx="0" cy="4419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a:off x="2603500" y="5137150"/>
            <a:ext cx="57912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173279" y="2755900"/>
            <a:ext cx="1244602" cy="461665"/>
          </a:xfrm>
          <a:prstGeom prst="rect">
            <a:avLst/>
          </a:prstGeom>
          <a:noFill/>
        </p:spPr>
        <p:txBody>
          <a:bodyPr wrap="none" rtlCol="0">
            <a:spAutoFit/>
          </a:bodyPr>
          <a:lstStyle/>
          <a:p>
            <a:pPr algn="ctr"/>
            <a:r>
              <a:rPr lang="de-CH" sz="2400" smtClean="0"/>
              <a:t>Wirkung</a:t>
            </a:r>
          </a:p>
        </p:txBody>
      </p:sp>
      <p:sp>
        <p:nvSpPr>
          <p:cNvPr id="15" name="TextBox 14"/>
          <p:cNvSpPr txBox="1"/>
          <p:nvPr/>
        </p:nvSpPr>
        <p:spPr>
          <a:xfrm>
            <a:off x="4961173" y="5921286"/>
            <a:ext cx="1117614" cy="461665"/>
          </a:xfrm>
          <a:prstGeom prst="rect">
            <a:avLst/>
          </a:prstGeom>
          <a:noFill/>
        </p:spPr>
        <p:txBody>
          <a:bodyPr wrap="none" rtlCol="0">
            <a:spAutoFit/>
          </a:bodyPr>
          <a:lstStyle/>
          <a:p>
            <a:pPr algn="ctr"/>
            <a:r>
              <a:rPr lang="de-CH" sz="2400" smtClean="0"/>
              <a:t>Change</a:t>
            </a:r>
          </a:p>
        </p:txBody>
      </p:sp>
      <p:sp>
        <p:nvSpPr>
          <p:cNvPr id="21" name="Rectangle 20"/>
          <p:cNvSpPr/>
          <p:nvPr/>
        </p:nvSpPr>
        <p:spPr>
          <a:xfrm>
            <a:off x="3811587" y="3420298"/>
            <a:ext cx="1092200" cy="1710501"/>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22" name="Rectangle 21"/>
          <p:cNvSpPr/>
          <p:nvPr/>
        </p:nvSpPr>
        <p:spPr>
          <a:xfrm>
            <a:off x="4892674" y="2669064"/>
            <a:ext cx="1092200" cy="2461735"/>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23" name="Rectangle 22"/>
          <p:cNvSpPr/>
          <p:nvPr/>
        </p:nvSpPr>
        <p:spPr>
          <a:xfrm>
            <a:off x="5999161" y="1790700"/>
            <a:ext cx="1092200" cy="3340100"/>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24" name="Rectangle 23"/>
          <p:cNvSpPr/>
          <p:nvPr/>
        </p:nvSpPr>
        <p:spPr>
          <a:xfrm>
            <a:off x="7092948" y="1108810"/>
            <a:ext cx="1092200" cy="4021989"/>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4" name="TextBox 3"/>
          <p:cNvSpPr txBox="1"/>
          <p:nvPr/>
        </p:nvSpPr>
        <p:spPr>
          <a:xfrm>
            <a:off x="2741389" y="4051012"/>
            <a:ext cx="1049987" cy="584776"/>
          </a:xfrm>
          <a:prstGeom prst="rect">
            <a:avLst/>
          </a:prstGeom>
          <a:noFill/>
        </p:spPr>
        <p:txBody>
          <a:bodyPr wrap="none" rtlCol="0">
            <a:spAutoFit/>
          </a:bodyPr>
          <a:lstStyle/>
          <a:p>
            <a:pPr algn="ctr"/>
            <a:r>
              <a:rPr lang="de-CH" sz="1600" smtClean="0"/>
              <a:t>Stärken</a:t>
            </a:r>
            <a:br>
              <a:rPr lang="de-CH" sz="1600" smtClean="0"/>
            </a:br>
            <a:r>
              <a:rPr lang="de-CH" sz="1600" smtClean="0"/>
              <a:t>klarstellen</a:t>
            </a:r>
            <a:endParaRPr lang="de-CH" sz="1600"/>
          </a:p>
        </p:txBody>
      </p:sp>
      <p:sp>
        <p:nvSpPr>
          <p:cNvPr id="14" name="TextBox 13"/>
          <p:cNvSpPr txBox="1"/>
          <p:nvPr/>
        </p:nvSpPr>
        <p:spPr>
          <a:xfrm>
            <a:off x="3823705" y="3436203"/>
            <a:ext cx="1072930" cy="584776"/>
          </a:xfrm>
          <a:prstGeom prst="rect">
            <a:avLst/>
          </a:prstGeom>
          <a:noFill/>
        </p:spPr>
        <p:txBody>
          <a:bodyPr wrap="none" rtlCol="0">
            <a:spAutoFit/>
          </a:bodyPr>
          <a:lstStyle/>
          <a:p>
            <a:pPr algn="ctr"/>
            <a:r>
              <a:rPr lang="de-CH" sz="1600" smtClean="0"/>
              <a:t>Stärken</a:t>
            </a:r>
            <a:br>
              <a:rPr lang="de-CH" sz="1600" smtClean="0"/>
            </a:br>
            <a:r>
              <a:rPr lang="de-CH" sz="1600" smtClean="0"/>
              <a:t>verstärken</a:t>
            </a:r>
            <a:endParaRPr lang="de-CH" sz="1600"/>
          </a:p>
        </p:txBody>
      </p:sp>
      <p:sp>
        <p:nvSpPr>
          <p:cNvPr id="16" name="TextBox 15"/>
          <p:cNvSpPr txBox="1"/>
          <p:nvPr/>
        </p:nvSpPr>
        <p:spPr>
          <a:xfrm>
            <a:off x="4874474" y="2701498"/>
            <a:ext cx="1122924" cy="830997"/>
          </a:xfrm>
          <a:prstGeom prst="rect">
            <a:avLst/>
          </a:prstGeom>
          <a:noFill/>
        </p:spPr>
        <p:txBody>
          <a:bodyPr wrap="none" rtlCol="0">
            <a:spAutoFit/>
          </a:bodyPr>
          <a:lstStyle/>
          <a:p>
            <a:pPr algn="ctr"/>
            <a:r>
              <a:rPr lang="de-CH" sz="1600" dirty="0" smtClean="0"/>
              <a:t>Schwächen</a:t>
            </a:r>
            <a:br>
              <a:rPr lang="de-CH" sz="1600" dirty="0" smtClean="0"/>
            </a:br>
            <a:r>
              <a:rPr lang="de-CH" sz="1600" dirty="0" err="1" smtClean="0"/>
              <a:t>neutrali</a:t>
            </a:r>
            <a:r>
              <a:rPr lang="de-CH" sz="1600" dirty="0" smtClean="0"/>
              <a:t>-</a:t>
            </a:r>
            <a:br>
              <a:rPr lang="de-CH" sz="1600" dirty="0" smtClean="0"/>
            </a:br>
            <a:r>
              <a:rPr lang="de-CH" sz="1600" dirty="0" err="1" smtClean="0"/>
              <a:t>sieren</a:t>
            </a:r>
            <a:endParaRPr lang="de-CH" sz="1600" dirty="0"/>
          </a:p>
        </p:txBody>
      </p:sp>
      <p:sp>
        <p:nvSpPr>
          <p:cNvPr id="17" name="TextBox 16"/>
          <p:cNvSpPr txBox="1"/>
          <p:nvPr/>
        </p:nvSpPr>
        <p:spPr>
          <a:xfrm>
            <a:off x="5981444" y="1819701"/>
            <a:ext cx="1109098" cy="830997"/>
          </a:xfrm>
          <a:prstGeom prst="rect">
            <a:avLst/>
          </a:prstGeom>
          <a:noFill/>
        </p:spPr>
        <p:txBody>
          <a:bodyPr wrap="none" rtlCol="0">
            <a:spAutoFit/>
          </a:bodyPr>
          <a:lstStyle/>
          <a:p>
            <a:pPr algn="ctr"/>
            <a:r>
              <a:rPr lang="de-CH" sz="1600" smtClean="0"/>
              <a:t>Zusatz-</a:t>
            </a:r>
          </a:p>
          <a:p>
            <a:pPr algn="ctr"/>
            <a:r>
              <a:rPr lang="de-CH" sz="1600" smtClean="0"/>
              <a:t>Stärke</a:t>
            </a:r>
            <a:br>
              <a:rPr lang="de-CH" sz="1600" smtClean="0"/>
            </a:br>
            <a:r>
              <a:rPr lang="de-CH" sz="1600" smtClean="0"/>
              <a:t>integrieren</a:t>
            </a:r>
            <a:endParaRPr lang="de-CH" sz="1600"/>
          </a:p>
        </p:txBody>
      </p:sp>
      <p:sp>
        <p:nvSpPr>
          <p:cNvPr id="18" name="TextBox 17"/>
          <p:cNvSpPr txBox="1"/>
          <p:nvPr/>
        </p:nvSpPr>
        <p:spPr>
          <a:xfrm>
            <a:off x="7105719" y="1108810"/>
            <a:ext cx="1072429" cy="830997"/>
          </a:xfrm>
          <a:prstGeom prst="rect">
            <a:avLst/>
          </a:prstGeom>
          <a:noFill/>
        </p:spPr>
        <p:txBody>
          <a:bodyPr wrap="none" rtlCol="0">
            <a:spAutoFit/>
          </a:bodyPr>
          <a:lstStyle/>
          <a:p>
            <a:pPr algn="ctr"/>
            <a:r>
              <a:rPr lang="de-CH" sz="1600" smtClean="0"/>
              <a:t>Neues </a:t>
            </a:r>
          </a:p>
          <a:p>
            <a:pPr algn="ctr"/>
            <a:r>
              <a:rPr lang="de-CH" sz="1600" smtClean="0"/>
              <a:t>Paradigma</a:t>
            </a:r>
            <a:br>
              <a:rPr lang="de-CH" sz="1600" smtClean="0"/>
            </a:br>
            <a:r>
              <a:rPr lang="de-CH" sz="1600" smtClean="0"/>
              <a:t>beitreten</a:t>
            </a:r>
            <a:endParaRPr lang="de-CH" sz="1600"/>
          </a:p>
        </p:txBody>
      </p:sp>
      <p:sp>
        <p:nvSpPr>
          <p:cNvPr id="25" name="TextBox 24"/>
          <p:cNvSpPr txBox="1"/>
          <p:nvPr/>
        </p:nvSpPr>
        <p:spPr>
          <a:xfrm>
            <a:off x="1177113" y="2599591"/>
            <a:ext cx="803926" cy="830997"/>
          </a:xfrm>
          <a:prstGeom prst="rect">
            <a:avLst/>
          </a:prstGeom>
          <a:noFill/>
        </p:spPr>
        <p:txBody>
          <a:bodyPr wrap="none" rtlCol="0">
            <a:spAutoFit/>
          </a:bodyPr>
          <a:lstStyle/>
          <a:p>
            <a:pPr algn="r"/>
            <a:r>
              <a:rPr lang="de-CH" sz="1600" smtClean="0"/>
              <a:t>Krise</a:t>
            </a:r>
            <a:br>
              <a:rPr lang="de-CH" sz="1600" smtClean="0"/>
            </a:br>
            <a:r>
              <a:rPr lang="de-CH" sz="1600" smtClean="0"/>
              <a:t>Über-</a:t>
            </a:r>
            <a:br>
              <a:rPr lang="de-CH" sz="1600" smtClean="0"/>
            </a:br>
            <a:r>
              <a:rPr lang="de-CH" sz="1600" smtClean="0"/>
              <a:t>winden</a:t>
            </a:r>
            <a:endParaRPr lang="de-CH" sz="1600"/>
          </a:p>
        </p:txBody>
      </p:sp>
      <p:sp>
        <p:nvSpPr>
          <p:cNvPr id="9" name="Left Brace 8"/>
          <p:cNvSpPr/>
          <p:nvPr/>
        </p:nvSpPr>
        <p:spPr>
          <a:xfrm>
            <a:off x="1991850" y="1108810"/>
            <a:ext cx="510050" cy="1541888"/>
          </a:xfrm>
          <a:prstGeom prst="leftBrace">
            <a:avLst>
              <a:gd name="adj1" fmla="val 59353"/>
              <a:gd name="adj2" fmla="val 49176"/>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de-CH"/>
          </a:p>
        </p:txBody>
      </p:sp>
      <p:sp>
        <p:nvSpPr>
          <p:cNvPr id="26" name="Left Brace 25"/>
          <p:cNvSpPr/>
          <p:nvPr/>
        </p:nvSpPr>
        <p:spPr>
          <a:xfrm>
            <a:off x="1966450" y="3420298"/>
            <a:ext cx="510050" cy="1732300"/>
          </a:xfrm>
          <a:prstGeom prst="leftBrace">
            <a:avLst>
              <a:gd name="adj1" fmla="val 59353"/>
              <a:gd name="adj2" fmla="val 49176"/>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de-CH"/>
          </a:p>
        </p:txBody>
      </p:sp>
      <p:sp>
        <p:nvSpPr>
          <p:cNvPr id="27" name="Left Brace 26"/>
          <p:cNvSpPr/>
          <p:nvPr/>
        </p:nvSpPr>
        <p:spPr>
          <a:xfrm>
            <a:off x="1941050" y="2650698"/>
            <a:ext cx="510050" cy="736600"/>
          </a:xfrm>
          <a:prstGeom prst="leftBrace">
            <a:avLst>
              <a:gd name="adj1" fmla="val 59353"/>
              <a:gd name="adj2" fmla="val 49176"/>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de-CH"/>
          </a:p>
        </p:txBody>
      </p:sp>
      <p:cxnSp>
        <p:nvCxnSpPr>
          <p:cNvPr id="28" name="Straight Arrow Connector 27"/>
          <p:cNvCxnSpPr/>
          <p:nvPr/>
        </p:nvCxnSpPr>
        <p:spPr>
          <a:xfrm>
            <a:off x="2717800" y="5461000"/>
            <a:ext cx="2198422"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p:nvPr/>
        </p:nvCxnSpPr>
        <p:spPr>
          <a:xfrm>
            <a:off x="6019800" y="5270499"/>
            <a:ext cx="2198422"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p:nvPr/>
        </p:nvCxnSpPr>
        <p:spPr>
          <a:xfrm>
            <a:off x="4901140" y="5359400"/>
            <a:ext cx="1128448"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a:off x="2717800" y="5434736"/>
            <a:ext cx="2174873" cy="584776"/>
          </a:xfrm>
          <a:prstGeom prst="rect">
            <a:avLst/>
          </a:prstGeom>
          <a:noFill/>
        </p:spPr>
        <p:txBody>
          <a:bodyPr wrap="square" rtlCol="0">
            <a:spAutoFit/>
          </a:bodyPr>
          <a:lstStyle/>
          <a:p>
            <a:pPr algn="ctr"/>
            <a:r>
              <a:rPr lang="de-CH" sz="1600" smtClean="0"/>
              <a:t>Bestehendes Potential</a:t>
            </a:r>
            <a:br>
              <a:rPr lang="de-CH" sz="1600" smtClean="0"/>
            </a:br>
            <a:r>
              <a:rPr lang="de-CH" sz="1600" smtClean="0"/>
              <a:t>ausnutzen</a:t>
            </a:r>
          </a:p>
        </p:txBody>
      </p:sp>
      <p:sp>
        <p:nvSpPr>
          <p:cNvPr id="35" name="TextBox 34"/>
          <p:cNvSpPr txBox="1"/>
          <p:nvPr/>
        </p:nvSpPr>
        <p:spPr>
          <a:xfrm>
            <a:off x="6258588" y="5270500"/>
            <a:ext cx="1748097" cy="584776"/>
          </a:xfrm>
          <a:prstGeom prst="rect">
            <a:avLst/>
          </a:prstGeom>
          <a:noFill/>
        </p:spPr>
        <p:txBody>
          <a:bodyPr wrap="square" rtlCol="0">
            <a:spAutoFit/>
          </a:bodyPr>
          <a:lstStyle/>
          <a:p>
            <a:pPr algn="ctr"/>
            <a:r>
              <a:rPr lang="de-CH" sz="1600" smtClean="0"/>
              <a:t>Neues Potential</a:t>
            </a:r>
            <a:br>
              <a:rPr lang="de-CH" sz="1600" smtClean="0"/>
            </a:br>
            <a:r>
              <a:rPr lang="de-CH" sz="1600" smtClean="0"/>
              <a:t>schaffen</a:t>
            </a:r>
          </a:p>
        </p:txBody>
      </p:sp>
      <p:sp>
        <p:nvSpPr>
          <p:cNvPr id="36" name="TextBox 35"/>
          <p:cNvSpPr txBox="1"/>
          <p:nvPr/>
        </p:nvSpPr>
        <p:spPr>
          <a:xfrm>
            <a:off x="4759420" y="5384512"/>
            <a:ext cx="1417542" cy="584776"/>
          </a:xfrm>
          <a:prstGeom prst="rect">
            <a:avLst/>
          </a:prstGeom>
          <a:noFill/>
        </p:spPr>
        <p:txBody>
          <a:bodyPr wrap="square" rtlCol="0">
            <a:spAutoFit/>
          </a:bodyPr>
          <a:lstStyle/>
          <a:p>
            <a:pPr algn="ctr"/>
            <a:r>
              <a:rPr lang="de-CH" sz="1600" smtClean="0"/>
              <a:t>Revitali-</a:t>
            </a:r>
            <a:br>
              <a:rPr lang="de-CH" sz="1600" smtClean="0"/>
            </a:br>
            <a:r>
              <a:rPr lang="de-CH" sz="1600" smtClean="0"/>
              <a:t>sieren</a:t>
            </a:r>
          </a:p>
        </p:txBody>
      </p:sp>
      <p:sp>
        <p:nvSpPr>
          <p:cNvPr id="33" name="TextBox 32"/>
          <p:cNvSpPr txBox="1"/>
          <p:nvPr/>
        </p:nvSpPr>
        <p:spPr>
          <a:xfrm>
            <a:off x="2849502" y="4546888"/>
            <a:ext cx="809524" cy="584776"/>
          </a:xfrm>
          <a:prstGeom prst="rect">
            <a:avLst/>
          </a:prstGeom>
          <a:noFill/>
        </p:spPr>
        <p:txBody>
          <a:bodyPr wrap="none" rtlCol="0">
            <a:spAutoFit/>
          </a:bodyPr>
          <a:lstStyle/>
          <a:p>
            <a:pPr algn="ctr"/>
            <a:r>
              <a:rPr lang="de-CH" sz="1600" i="1" smtClean="0"/>
              <a:t>Markt-</a:t>
            </a:r>
            <a:br>
              <a:rPr lang="de-CH" sz="1600" i="1" smtClean="0"/>
            </a:br>
            <a:r>
              <a:rPr lang="de-CH" sz="1600" i="1" smtClean="0"/>
              <a:t>profile</a:t>
            </a:r>
            <a:endParaRPr lang="de-CH" sz="1600" i="1"/>
          </a:p>
        </p:txBody>
      </p:sp>
      <p:sp>
        <p:nvSpPr>
          <p:cNvPr id="37" name="TextBox 36"/>
          <p:cNvSpPr txBox="1"/>
          <p:nvPr/>
        </p:nvSpPr>
        <p:spPr>
          <a:xfrm>
            <a:off x="3696490" y="4571423"/>
            <a:ext cx="1346630" cy="584776"/>
          </a:xfrm>
          <a:prstGeom prst="rect">
            <a:avLst/>
          </a:prstGeom>
          <a:noFill/>
        </p:spPr>
        <p:txBody>
          <a:bodyPr wrap="none" rtlCol="0">
            <a:spAutoFit/>
          </a:bodyPr>
          <a:lstStyle/>
          <a:p>
            <a:pPr algn="ctr"/>
            <a:r>
              <a:rPr lang="de-CH" sz="1600" i="1" smtClean="0"/>
              <a:t>Abgestimmte</a:t>
            </a:r>
            <a:br>
              <a:rPr lang="de-CH" sz="1600" i="1" smtClean="0"/>
            </a:br>
            <a:r>
              <a:rPr lang="de-CH" sz="1600" i="1" smtClean="0"/>
              <a:t>Operationen</a:t>
            </a:r>
            <a:endParaRPr lang="de-CH" sz="1600" i="1"/>
          </a:p>
        </p:txBody>
      </p:sp>
      <p:sp>
        <p:nvSpPr>
          <p:cNvPr id="32" name="TextBox 31"/>
          <p:cNvSpPr txBox="1"/>
          <p:nvPr/>
        </p:nvSpPr>
        <p:spPr>
          <a:xfrm>
            <a:off x="782478" y="3860224"/>
            <a:ext cx="1187545" cy="830997"/>
          </a:xfrm>
          <a:prstGeom prst="rect">
            <a:avLst/>
          </a:prstGeom>
          <a:noFill/>
        </p:spPr>
        <p:txBody>
          <a:bodyPr wrap="none" rtlCol="0">
            <a:spAutoFit/>
          </a:bodyPr>
          <a:lstStyle/>
          <a:p>
            <a:pPr algn="r"/>
            <a:r>
              <a:rPr lang="de-CH" sz="1600" dirty="0" smtClean="0"/>
              <a:t>Das Gute</a:t>
            </a:r>
            <a:br>
              <a:rPr lang="de-CH" sz="1600" dirty="0" smtClean="0"/>
            </a:br>
            <a:r>
              <a:rPr lang="de-CH" sz="1600" dirty="0" smtClean="0"/>
              <a:t>noch besser</a:t>
            </a:r>
            <a:br>
              <a:rPr lang="de-CH" sz="1600" dirty="0" smtClean="0"/>
            </a:br>
            <a:r>
              <a:rPr lang="de-CH" sz="1600" dirty="0" smtClean="0"/>
              <a:t>machen</a:t>
            </a:r>
            <a:endParaRPr lang="de-CH" sz="1600" dirty="0"/>
          </a:p>
        </p:txBody>
      </p:sp>
      <p:sp>
        <p:nvSpPr>
          <p:cNvPr id="38" name="TextBox 37"/>
          <p:cNvSpPr txBox="1"/>
          <p:nvPr/>
        </p:nvSpPr>
        <p:spPr>
          <a:xfrm>
            <a:off x="621663" y="1449218"/>
            <a:ext cx="1370187" cy="830997"/>
          </a:xfrm>
          <a:prstGeom prst="rect">
            <a:avLst/>
          </a:prstGeom>
          <a:noFill/>
        </p:spPr>
        <p:txBody>
          <a:bodyPr wrap="none" rtlCol="0">
            <a:spAutoFit/>
          </a:bodyPr>
          <a:lstStyle/>
          <a:p>
            <a:pPr algn="r"/>
            <a:r>
              <a:rPr lang="de-CH" sz="1600" dirty="0" smtClean="0"/>
              <a:t>Das sehr Gute</a:t>
            </a:r>
            <a:br>
              <a:rPr lang="de-CH" sz="1600" dirty="0" smtClean="0"/>
            </a:br>
            <a:r>
              <a:rPr lang="de-CH" sz="1600" dirty="0" smtClean="0"/>
              <a:t>noch besser</a:t>
            </a:r>
            <a:br>
              <a:rPr lang="de-CH" sz="1600" dirty="0" smtClean="0"/>
            </a:br>
            <a:r>
              <a:rPr lang="de-CH" sz="1600" dirty="0" smtClean="0"/>
              <a:t> machen</a:t>
            </a:r>
            <a:endParaRPr lang="de-CH" sz="1600" dirty="0"/>
          </a:p>
        </p:txBody>
      </p:sp>
    </p:spTree>
    <p:custDataLst>
      <p:tags r:id="rId1"/>
    </p:custDataLst>
    <p:extLst>
      <p:ext uri="{BB962C8B-B14F-4D97-AF65-F5344CB8AC3E}">
        <p14:creationId xmlns:p14="http://schemas.microsoft.com/office/powerpoint/2010/main" val="53632576"/>
      </p:ext>
    </p:extLst>
  </p:cSld>
  <p:clrMapOvr>
    <a:masterClrMapping/>
  </p:clrMapOvr>
  <mc:AlternateContent xmlns:mc="http://schemas.openxmlformats.org/markup-compatibility/2006" xmlns:p14="http://schemas.microsoft.com/office/powerpoint/2010/main">
    <mc:Choice Requires="p14">
      <p:transition spd="slow" p14:dur="2000" advTm="63689"/>
    </mc:Choice>
    <mc:Fallback xmlns="">
      <p:transition xmlns:p14="http://schemas.microsoft.com/office/powerpoint/2010/main" spd="slow" advTm="63689"/>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 name="Table 38"/>
          <p:cNvGraphicFramePr>
            <a:graphicFrameLocks noGrp="1"/>
          </p:cNvGraphicFramePr>
          <p:nvPr>
            <p:extLst>
              <p:ext uri="{D42A27DB-BD31-4B8C-83A1-F6EECF244321}">
                <p14:modId xmlns:p14="http://schemas.microsoft.com/office/powerpoint/2010/main" val="292719303"/>
              </p:ext>
            </p:extLst>
          </p:nvPr>
        </p:nvGraphicFramePr>
        <p:xfrm>
          <a:off x="832924" y="1587500"/>
          <a:ext cx="6888676" cy="4343400"/>
        </p:xfrm>
        <a:graphic>
          <a:graphicData uri="http://schemas.openxmlformats.org/drawingml/2006/table">
            <a:tbl>
              <a:tblPr firstRow="1" bandRow="1">
                <a:tableStyleId>{5C22544A-7EE6-4342-B048-85BDC9FD1C3A}</a:tableStyleId>
              </a:tblPr>
              <a:tblGrid>
                <a:gridCol w="2132128"/>
                <a:gridCol w="2460323"/>
                <a:gridCol w="2296225"/>
              </a:tblGrid>
              <a:tr h="653464">
                <a:tc>
                  <a:txBody>
                    <a:bodyPr/>
                    <a:lstStyle/>
                    <a:p>
                      <a:pPr algn="ctr"/>
                      <a:r>
                        <a:rPr lang="en-US" dirty="0" smtClean="0"/>
                        <a:t>Dimension</a:t>
                      </a:r>
                      <a:endParaRPr lang="en-US" dirty="0"/>
                    </a:p>
                  </a:txBody>
                  <a:tcPr/>
                </a:tc>
                <a:tc>
                  <a:txBody>
                    <a:bodyPr/>
                    <a:lstStyle/>
                    <a:p>
                      <a:pPr algn="ctr"/>
                      <a:r>
                        <a:rPr lang="en-US" dirty="0" err="1" smtClean="0"/>
                        <a:t>Schwächen</a:t>
                      </a:r>
                      <a:r>
                        <a:rPr lang="en-US" dirty="0" smtClean="0"/>
                        <a:t> in</a:t>
                      </a:r>
                    </a:p>
                    <a:p>
                      <a:pPr algn="ctr"/>
                      <a:r>
                        <a:rPr lang="en-US" dirty="0" err="1" smtClean="0"/>
                        <a:t>Wertangeboten</a:t>
                      </a:r>
                      <a:endParaRPr lang="en-US" dirty="0"/>
                    </a:p>
                  </a:txBody>
                  <a:tcPr/>
                </a:tc>
                <a:tc>
                  <a:txBody>
                    <a:bodyPr/>
                    <a:lstStyle/>
                    <a:p>
                      <a:pPr algn="ctr"/>
                      <a:r>
                        <a:rPr lang="en-US" dirty="0" err="1" smtClean="0"/>
                        <a:t>Schwächen</a:t>
                      </a:r>
                      <a:r>
                        <a:rPr lang="en-US" baseline="0" dirty="0" smtClean="0"/>
                        <a:t> in</a:t>
                      </a:r>
                      <a:r>
                        <a:rPr lang="en-US" dirty="0" smtClean="0"/>
                        <a:t/>
                      </a:r>
                      <a:br>
                        <a:rPr lang="en-US" dirty="0" smtClean="0"/>
                      </a:br>
                      <a:r>
                        <a:rPr lang="en-US" dirty="0" err="1" smtClean="0"/>
                        <a:t>Operationen</a:t>
                      </a:r>
                      <a:endParaRPr lang="en-US" dirty="0"/>
                    </a:p>
                  </a:txBody>
                  <a:tcPr/>
                </a:tc>
              </a:tr>
              <a:tr h="847083">
                <a:tc>
                  <a:txBody>
                    <a:bodyPr/>
                    <a:lstStyle/>
                    <a:p>
                      <a:r>
                        <a:rPr lang="en-US" dirty="0" smtClean="0"/>
                        <a:t>Degree</a:t>
                      </a:r>
                      <a:endParaRPr lang="en-US" dirty="0"/>
                    </a:p>
                  </a:txBody>
                  <a:tcPr/>
                </a:tc>
                <a:tc>
                  <a:txBody>
                    <a:bodyPr/>
                    <a:lstStyle/>
                    <a:p>
                      <a:r>
                        <a:rPr lang="de-CH" baseline="0" noProof="0" dirty="0" smtClean="0"/>
                        <a:t>Über-dimensioniert</a:t>
                      </a:r>
                      <a:endParaRPr lang="de-CH" noProof="0" dirty="0"/>
                    </a:p>
                  </a:txBody>
                  <a:tcPr/>
                </a:tc>
                <a:tc>
                  <a:txBody>
                    <a:bodyPr/>
                    <a:lstStyle/>
                    <a:p>
                      <a:r>
                        <a:rPr lang="de-CH" noProof="0" smtClean="0"/>
                        <a:t>Grabenkämpfe</a:t>
                      </a:r>
                      <a:endParaRPr lang="de-CH" noProof="0"/>
                    </a:p>
                  </a:txBody>
                  <a:tcPr/>
                </a:tc>
              </a:tr>
              <a:tr h="955994">
                <a:tc>
                  <a:txBody>
                    <a:bodyPr/>
                    <a:lstStyle/>
                    <a:p>
                      <a:r>
                        <a:rPr lang="en-US" dirty="0" smtClean="0"/>
                        <a:t>Dexterity</a:t>
                      </a:r>
                      <a:endParaRPr lang="en-US" dirty="0"/>
                    </a:p>
                  </a:txBody>
                  <a:tcPr/>
                </a:tc>
                <a:tc>
                  <a:txBody>
                    <a:bodyPr/>
                    <a:lstStyle/>
                    <a:p>
                      <a:r>
                        <a:rPr lang="de-CH" noProof="0" smtClean="0"/>
                        <a:t>Langweilig</a:t>
                      </a:r>
                      <a:endParaRPr lang="de-CH" noProof="0"/>
                    </a:p>
                  </a:txBody>
                  <a:tcPr/>
                </a:tc>
                <a:tc>
                  <a:txBody>
                    <a:bodyPr/>
                    <a:lstStyle/>
                    <a:p>
                      <a:r>
                        <a:rPr lang="de-CH" noProof="0" smtClean="0"/>
                        <a:t>Standardizierung</a:t>
                      </a:r>
                      <a:r>
                        <a:rPr lang="de-CH" baseline="0" noProof="0" smtClean="0"/>
                        <a:t> drösselt Kreativität</a:t>
                      </a:r>
                      <a:endParaRPr lang="de-CH" noProof="0"/>
                    </a:p>
                  </a:txBody>
                  <a:tcPr/>
                </a:tc>
              </a:tr>
              <a:tr h="896259">
                <a:tc>
                  <a:txBody>
                    <a:bodyPr/>
                    <a:lstStyle/>
                    <a:p>
                      <a:r>
                        <a:rPr lang="en-US" dirty="0" smtClean="0"/>
                        <a:t>Deed</a:t>
                      </a:r>
                      <a:endParaRPr lang="en-US" dirty="0"/>
                    </a:p>
                  </a:txBody>
                  <a:tcPr/>
                </a:tc>
                <a:tc>
                  <a:txBody>
                    <a:bodyPr/>
                    <a:lstStyle/>
                    <a:p>
                      <a:r>
                        <a:rPr lang="de-CH" noProof="0" smtClean="0"/>
                        <a:t>Eigenartig</a:t>
                      </a:r>
                      <a:endParaRPr lang="de-CH" noProof="0"/>
                    </a:p>
                  </a:txBody>
                  <a:tcPr/>
                </a:tc>
                <a:tc>
                  <a:txBody>
                    <a:bodyPr/>
                    <a:lstStyle/>
                    <a:p>
                      <a:r>
                        <a:rPr lang="de-CH" noProof="0" dirty="0" smtClean="0"/>
                        <a:t>Fehlende</a:t>
                      </a:r>
                      <a:r>
                        <a:rPr lang="de-CH" baseline="0" noProof="0" dirty="0" smtClean="0"/>
                        <a:t> Abstimmung</a:t>
                      </a:r>
                      <a:endParaRPr lang="de-CH" noProof="0" dirty="0"/>
                    </a:p>
                  </a:txBody>
                  <a:tcPr/>
                </a:tc>
              </a:tr>
              <a:tr h="990600">
                <a:tc>
                  <a:txBody>
                    <a:bodyPr/>
                    <a:lstStyle/>
                    <a:p>
                      <a:r>
                        <a:rPr lang="en-US" dirty="0" smtClean="0"/>
                        <a:t>Delight</a:t>
                      </a:r>
                      <a:endParaRPr lang="en-US" dirty="0"/>
                    </a:p>
                  </a:txBody>
                  <a:tcPr/>
                </a:tc>
                <a:tc>
                  <a:txBody>
                    <a:bodyPr/>
                    <a:lstStyle/>
                    <a:p>
                      <a:r>
                        <a:rPr lang="de-CH" baseline="0" noProof="0" dirty="0" smtClean="0"/>
                        <a:t>„zu latent“ / Ungeschätzt </a:t>
                      </a:r>
                      <a:endParaRPr lang="de-CH" noProof="0" dirty="0"/>
                    </a:p>
                  </a:txBody>
                  <a:tcPr/>
                </a:tc>
                <a:tc>
                  <a:txBody>
                    <a:bodyPr/>
                    <a:lstStyle/>
                    <a:p>
                      <a:r>
                        <a:rPr lang="de-CH" noProof="0" dirty="0" smtClean="0"/>
                        <a:t>Interessengruppen</a:t>
                      </a:r>
                      <a:endParaRPr lang="de-CH" noProof="0" dirty="0"/>
                    </a:p>
                  </a:txBody>
                  <a:tcPr/>
                </a:tc>
              </a:tr>
            </a:tbl>
          </a:graphicData>
        </a:graphic>
      </p:graphicFrame>
      <p:sp>
        <p:nvSpPr>
          <p:cNvPr id="5" name="Slide Number Placeholder 4"/>
          <p:cNvSpPr>
            <a:spLocks noGrp="1"/>
          </p:cNvSpPr>
          <p:nvPr>
            <p:ph type="sldNum" sz="quarter" idx="12"/>
          </p:nvPr>
        </p:nvSpPr>
        <p:spPr/>
        <p:txBody>
          <a:bodyPr/>
          <a:lstStyle/>
          <a:p>
            <a:fld id="{B0FBCA51-B7B3-D942-BAF7-C6738ECF227F}" type="slidenum">
              <a:rPr lang="en-US" smtClean="0"/>
              <a:t>12</a:t>
            </a:fld>
            <a:endParaRPr lang="en-US"/>
          </a:p>
        </p:txBody>
      </p:sp>
      <p:sp>
        <p:nvSpPr>
          <p:cNvPr id="42" name="TextBox 41"/>
          <p:cNvSpPr txBox="1"/>
          <p:nvPr/>
        </p:nvSpPr>
        <p:spPr>
          <a:xfrm>
            <a:off x="661845" y="902732"/>
            <a:ext cx="7468711" cy="369332"/>
          </a:xfrm>
          <a:prstGeom prst="rect">
            <a:avLst/>
          </a:prstGeom>
          <a:noFill/>
        </p:spPr>
        <p:txBody>
          <a:bodyPr wrap="none" rtlCol="0">
            <a:spAutoFit/>
          </a:bodyPr>
          <a:lstStyle/>
          <a:p>
            <a:r>
              <a:rPr lang="de-CH" dirty="0" smtClean="0"/>
              <a:t>Schwächen sind durch eine ausgleichende starke Wertdimension neutralisiert.</a:t>
            </a:r>
            <a:endParaRPr lang="de-CH" dirty="0"/>
          </a:p>
        </p:txBody>
      </p:sp>
      <p:grpSp>
        <p:nvGrpSpPr>
          <p:cNvPr id="30" name="Group 29"/>
          <p:cNvGrpSpPr/>
          <p:nvPr/>
        </p:nvGrpSpPr>
        <p:grpSpPr>
          <a:xfrm>
            <a:off x="7273737" y="114300"/>
            <a:ext cx="1790700" cy="535607"/>
            <a:chOff x="2603500" y="711200"/>
            <a:chExt cx="5791200" cy="4425950"/>
          </a:xfrm>
        </p:grpSpPr>
        <p:sp>
          <p:nvSpPr>
            <p:cNvPr id="31" name="Rectangle 30"/>
            <p:cNvSpPr/>
            <p:nvPr/>
          </p:nvSpPr>
          <p:spPr>
            <a:xfrm>
              <a:off x="2717800" y="4044400"/>
              <a:ext cx="1092200" cy="1086399"/>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2" name="Straight Arrow Connector 31"/>
            <p:cNvCxnSpPr/>
            <p:nvPr/>
          </p:nvCxnSpPr>
          <p:spPr>
            <a:xfrm flipV="1">
              <a:off x="2616200" y="711200"/>
              <a:ext cx="0" cy="4419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p:nvPr/>
          </p:nvCxnSpPr>
          <p:spPr>
            <a:xfrm>
              <a:off x="2603500" y="5137150"/>
              <a:ext cx="57912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4" name="Rectangle 33"/>
            <p:cNvSpPr/>
            <p:nvPr/>
          </p:nvSpPr>
          <p:spPr>
            <a:xfrm>
              <a:off x="3811587" y="3420298"/>
              <a:ext cx="1092200" cy="1710501"/>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p:cNvSpPr/>
            <p:nvPr/>
          </p:nvSpPr>
          <p:spPr>
            <a:xfrm>
              <a:off x="4892674" y="2669064"/>
              <a:ext cx="1092200" cy="2461735"/>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angle 35"/>
            <p:cNvSpPr/>
            <p:nvPr/>
          </p:nvSpPr>
          <p:spPr>
            <a:xfrm>
              <a:off x="5999161" y="1790700"/>
              <a:ext cx="1092200" cy="3340100"/>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a:xfrm>
              <a:off x="7092948" y="1108810"/>
              <a:ext cx="1092200" cy="4021989"/>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8" name="TextBox 37"/>
          <p:cNvSpPr txBox="1"/>
          <p:nvPr/>
        </p:nvSpPr>
        <p:spPr>
          <a:xfrm>
            <a:off x="412416" y="266700"/>
            <a:ext cx="4245423" cy="461665"/>
          </a:xfrm>
          <a:prstGeom prst="rect">
            <a:avLst/>
          </a:prstGeom>
          <a:noFill/>
        </p:spPr>
        <p:txBody>
          <a:bodyPr wrap="none" rtlCol="0">
            <a:spAutoFit/>
          </a:bodyPr>
          <a:lstStyle/>
          <a:p>
            <a:r>
              <a:rPr lang="de-CH" sz="2400" b="1" dirty="0" smtClean="0">
                <a:solidFill>
                  <a:srgbClr val="376092"/>
                </a:solidFill>
              </a:rPr>
              <a:t>Schwächen: „Zu viel des Guten”</a:t>
            </a:r>
            <a:endParaRPr lang="de-CH" sz="2400" b="1" dirty="0">
              <a:solidFill>
                <a:srgbClr val="376092"/>
              </a:solidFill>
            </a:endParaRPr>
          </a:p>
        </p:txBody>
      </p:sp>
      <p:grpSp>
        <p:nvGrpSpPr>
          <p:cNvPr id="40" name="Group 39"/>
          <p:cNvGrpSpPr/>
          <p:nvPr/>
        </p:nvGrpSpPr>
        <p:grpSpPr>
          <a:xfrm>
            <a:off x="1826141" y="2421970"/>
            <a:ext cx="719191" cy="609317"/>
            <a:chOff x="1136316" y="2018632"/>
            <a:chExt cx="1336842" cy="1363579"/>
          </a:xfrm>
        </p:grpSpPr>
        <p:sp>
          <p:nvSpPr>
            <p:cNvPr id="43" name="Donut 42"/>
            <p:cNvSpPr/>
            <p:nvPr/>
          </p:nvSpPr>
          <p:spPr>
            <a:xfrm>
              <a:off x="1136316" y="2018632"/>
              <a:ext cx="1336842" cy="1363579"/>
            </a:xfrm>
            <a:prstGeom prst="donut">
              <a:avLst>
                <a:gd name="adj" fmla="val 1947"/>
              </a:avLst>
            </a:prstGeom>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solidFill>
                  <a:schemeClr val="tx1"/>
                </a:solidFill>
              </a:endParaRPr>
            </a:p>
          </p:txBody>
        </p:sp>
        <p:sp>
          <p:nvSpPr>
            <p:cNvPr id="44" name="Oval 43"/>
            <p:cNvSpPr/>
            <p:nvPr/>
          </p:nvSpPr>
          <p:spPr>
            <a:xfrm>
              <a:off x="1644315" y="2914315"/>
              <a:ext cx="347578" cy="347579"/>
            </a:xfrm>
            <a:prstGeom prst="ellipse">
              <a:avLst/>
            </a:prstGeom>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cxnSp>
          <p:nvCxnSpPr>
            <p:cNvPr id="45" name="Straight Arrow Connector 44"/>
            <p:cNvCxnSpPr>
              <a:stCxn id="44" idx="0"/>
            </p:cNvCxnSpPr>
            <p:nvPr/>
          </p:nvCxnSpPr>
          <p:spPr>
            <a:xfrm flipV="1">
              <a:off x="1818104" y="2205789"/>
              <a:ext cx="0" cy="708526"/>
            </a:xfrm>
            <a:prstGeom prst="straightConnector1">
              <a:avLst/>
            </a:prstGeom>
            <a:ln>
              <a:solidFill>
                <a:schemeClr val="accent1"/>
              </a:solidFill>
              <a:tailEnd type="arrow"/>
            </a:ln>
          </p:spPr>
          <p:style>
            <a:lnRef idx="2">
              <a:schemeClr val="accent1"/>
            </a:lnRef>
            <a:fillRef idx="0">
              <a:schemeClr val="accent1"/>
            </a:fillRef>
            <a:effectRef idx="1">
              <a:schemeClr val="accent1"/>
            </a:effectRef>
            <a:fontRef idx="minor">
              <a:schemeClr val="tx1"/>
            </a:fontRef>
          </p:style>
        </p:cxnSp>
      </p:grpSp>
      <p:grpSp>
        <p:nvGrpSpPr>
          <p:cNvPr id="46" name="Group 45"/>
          <p:cNvGrpSpPr/>
          <p:nvPr/>
        </p:nvGrpSpPr>
        <p:grpSpPr>
          <a:xfrm>
            <a:off x="1864809" y="3389649"/>
            <a:ext cx="669226" cy="616863"/>
            <a:chOff x="4323252" y="2037352"/>
            <a:chExt cx="1336842" cy="1363579"/>
          </a:xfrm>
        </p:grpSpPr>
        <p:sp>
          <p:nvSpPr>
            <p:cNvPr id="47" name="Donut 46"/>
            <p:cNvSpPr/>
            <p:nvPr/>
          </p:nvSpPr>
          <p:spPr>
            <a:xfrm>
              <a:off x="4323252" y="2037352"/>
              <a:ext cx="1336842" cy="1363579"/>
            </a:xfrm>
            <a:prstGeom prst="donut">
              <a:avLst>
                <a:gd name="adj" fmla="val 1947"/>
              </a:avLst>
            </a:prstGeom>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solidFill>
                  <a:schemeClr val="tx1"/>
                </a:solidFill>
              </a:endParaRPr>
            </a:p>
          </p:txBody>
        </p:sp>
        <p:cxnSp>
          <p:nvCxnSpPr>
            <p:cNvPr id="48" name="Straight Arrow Connector 47"/>
            <p:cNvCxnSpPr>
              <a:stCxn id="47" idx="2"/>
              <a:endCxn id="47" idx="6"/>
            </p:cNvCxnSpPr>
            <p:nvPr/>
          </p:nvCxnSpPr>
          <p:spPr>
            <a:xfrm>
              <a:off x="4323252" y="2719142"/>
              <a:ext cx="1336842" cy="0"/>
            </a:xfrm>
            <a:prstGeom prst="straightConnector1">
              <a:avLst/>
            </a:prstGeom>
            <a:ln>
              <a:solidFill>
                <a:schemeClr val="accent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a:stCxn id="47" idx="0"/>
              <a:endCxn id="47" idx="4"/>
            </p:cNvCxnSpPr>
            <p:nvPr/>
          </p:nvCxnSpPr>
          <p:spPr>
            <a:xfrm>
              <a:off x="4991673" y="2037352"/>
              <a:ext cx="0" cy="1363579"/>
            </a:xfrm>
            <a:prstGeom prst="straightConnector1">
              <a:avLst/>
            </a:prstGeom>
            <a:ln>
              <a:solidFill>
                <a:schemeClr val="accent1"/>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50" name="Oval 49"/>
            <p:cNvSpPr/>
            <p:nvPr/>
          </p:nvSpPr>
          <p:spPr>
            <a:xfrm>
              <a:off x="4817883" y="2545363"/>
              <a:ext cx="347578" cy="347579"/>
            </a:xfrm>
            <a:prstGeom prst="ellipse">
              <a:avLst/>
            </a:prstGeom>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grpSp>
      <p:grpSp>
        <p:nvGrpSpPr>
          <p:cNvPr id="51" name="Group 50"/>
          <p:cNvGrpSpPr/>
          <p:nvPr/>
        </p:nvGrpSpPr>
        <p:grpSpPr>
          <a:xfrm>
            <a:off x="1845759" y="4246124"/>
            <a:ext cx="701506" cy="656054"/>
            <a:chOff x="4323252" y="4160268"/>
            <a:chExt cx="1336842" cy="1363579"/>
          </a:xfrm>
        </p:grpSpPr>
        <p:sp>
          <p:nvSpPr>
            <p:cNvPr id="52" name="Donut 51"/>
            <p:cNvSpPr/>
            <p:nvPr/>
          </p:nvSpPr>
          <p:spPr>
            <a:xfrm>
              <a:off x="4323252" y="4160268"/>
              <a:ext cx="1336842" cy="1363579"/>
            </a:xfrm>
            <a:prstGeom prst="donut">
              <a:avLst>
                <a:gd name="adj" fmla="val 1947"/>
              </a:avLst>
            </a:prstGeom>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solidFill>
                  <a:schemeClr val="tx1"/>
                </a:solidFill>
              </a:endParaRPr>
            </a:p>
          </p:txBody>
        </p:sp>
        <p:cxnSp>
          <p:nvCxnSpPr>
            <p:cNvPr id="53" name="Straight Arrow Connector 52"/>
            <p:cNvCxnSpPr>
              <a:stCxn id="52" idx="7"/>
            </p:cNvCxnSpPr>
            <p:nvPr/>
          </p:nvCxnSpPr>
          <p:spPr>
            <a:xfrm flipH="1" flipV="1">
              <a:off x="4478421" y="4181647"/>
              <a:ext cx="985897" cy="178313"/>
            </a:xfrm>
            <a:prstGeom prst="straightConnector1">
              <a:avLst/>
            </a:prstGeom>
            <a:ln>
              <a:solidFill>
                <a:schemeClr val="accent1"/>
              </a:solidFill>
              <a:tailEnd type="arrow"/>
            </a:ln>
          </p:spPr>
          <p:style>
            <a:lnRef idx="2">
              <a:schemeClr val="accent1"/>
            </a:lnRef>
            <a:fillRef idx="0">
              <a:schemeClr val="accent1"/>
            </a:fillRef>
            <a:effectRef idx="1">
              <a:schemeClr val="accent1"/>
            </a:effectRef>
            <a:fontRef idx="minor">
              <a:schemeClr val="tx1"/>
            </a:fontRef>
          </p:style>
        </p:cxnSp>
        <p:cxnSp>
          <p:nvCxnSpPr>
            <p:cNvPr id="54" name="Straight Arrow Connector 53"/>
            <p:cNvCxnSpPr>
              <a:stCxn id="58" idx="6"/>
              <a:endCxn id="52" idx="7"/>
            </p:cNvCxnSpPr>
            <p:nvPr/>
          </p:nvCxnSpPr>
          <p:spPr>
            <a:xfrm flipV="1">
              <a:off x="5005045" y="4359960"/>
              <a:ext cx="459273" cy="629157"/>
            </a:xfrm>
            <a:prstGeom prst="straightConnector1">
              <a:avLst/>
            </a:prstGeom>
            <a:ln>
              <a:solidFill>
                <a:schemeClr val="accent1"/>
              </a:solidFill>
              <a:tailEnd type="arrow"/>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p:nvPr/>
          </p:nvCxnSpPr>
          <p:spPr>
            <a:xfrm flipH="1">
              <a:off x="4882052" y="4989117"/>
              <a:ext cx="744048" cy="479920"/>
            </a:xfrm>
            <a:prstGeom prst="straightConnector1">
              <a:avLst/>
            </a:prstGeom>
            <a:ln>
              <a:solidFill>
                <a:schemeClr val="accent1"/>
              </a:solidFill>
              <a:tailEnd type="arrow"/>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a:off x="4478421" y="4181647"/>
              <a:ext cx="1147679" cy="807470"/>
            </a:xfrm>
            <a:prstGeom prst="straightConnector1">
              <a:avLst/>
            </a:prstGeom>
            <a:ln>
              <a:solidFill>
                <a:schemeClr val="accent1"/>
              </a:solidFill>
              <a:tailEnd type="arrow"/>
            </a:ln>
          </p:spPr>
          <p:style>
            <a:lnRef idx="2">
              <a:schemeClr val="accent1"/>
            </a:lnRef>
            <a:fillRef idx="0">
              <a:schemeClr val="accent1"/>
            </a:fillRef>
            <a:effectRef idx="1">
              <a:schemeClr val="accent1"/>
            </a:effectRef>
            <a:fontRef idx="minor">
              <a:schemeClr val="tx1"/>
            </a:fontRef>
          </p:style>
        </p:cxnSp>
        <p:cxnSp>
          <p:nvCxnSpPr>
            <p:cNvPr id="57" name="Straight Arrow Connector 56"/>
            <p:cNvCxnSpPr>
              <a:endCxn id="52" idx="1"/>
            </p:cNvCxnSpPr>
            <p:nvPr/>
          </p:nvCxnSpPr>
          <p:spPr>
            <a:xfrm flipH="1" flipV="1">
              <a:off x="4519028" y="4359960"/>
              <a:ext cx="363024" cy="1109077"/>
            </a:xfrm>
            <a:prstGeom prst="straightConnector1">
              <a:avLst/>
            </a:prstGeom>
            <a:ln>
              <a:solidFill>
                <a:schemeClr val="accent1"/>
              </a:solidFill>
              <a:tailEnd type="arrow"/>
            </a:ln>
          </p:spPr>
          <p:style>
            <a:lnRef idx="2">
              <a:schemeClr val="accent1"/>
            </a:lnRef>
            <a:fillRef idx="0">
              <a:schemeClr val="accent1"/>
            </a:fillRef>
            <a:effectRef idx="1">
              <a:schemeClr val="accent1"/>
            </a:effectRef>
            <a:fontRef idx="minor">
              <a:schemeClr val="tx1"/>
            </a:fontRef>
          </p:style>
        </p:cxnSp>
        <p:sp>
          <p:nvSpPr>
            <p:cNvPr id="58" name="Oval 57"/>
            <p:cNvSpPr/>
            <p:nvPr/>
          </p:nvSpPr>
          <p:spPr>
            <a:xfrm>
              <a:off x="4657467" y="4815327"/>
              <a:ext cx="347578" cy="347579"/>
            </a:xfrm>
            <a:prstGeom prst="ellipse">
              <a:avLst/>
            </a:prstGeom>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grpSp>
      <p:grpSp>
        <p:nvGrpSpPr>
          <p:cNvPr id="59" name="Group 58"/>
          <p:cNvGrpSpPr/>
          <p:nvPr/>
        </p:nvGrpSpPr>
        <p:grpSpPr>
          <a:xfrm>
            <a:off x="1776259" y="5184953"/>
            <a:ext cx="776214" cy="593547"/>
            <a:chOff x="990600" y="4181647"/>
            <a:chExt cx="1482558" cy="1363579"/>
          </a:xfrm>
        </p:grpSpPr>
        <p:sp>
          <p:nvSpPr>
            <p:cNvPr id="60" name="Donut 59"/>
            <p:cNvSpPr/>
            <p:nvPr/>
          </p:nvSpPr>
          <p:spPr>
            <a:xfrm>
              <a:off x="1136316" y="4181647"/>
              <a:ext cx="1336842" cy="1363579"/>
            </a:xfrm>
            <a:prstGeom prst="donut">
              <a:avLst>
                <a:gd name="adj" fmla="val 1947"/>
              </a:avLst>
            </a:prstGeom>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solidFill>
                  <a:schemeClr val="tx1"/>
                </a:solidFill>
              </a:endParaRPr>
            </a:p>
          </p:txBody>
        </p:sp>
        <p:sp>
          <p:nvSpPr>
            <p:cNvPr id="61" name="Oval 60"/>
            <p:cNvSpPr/>
            <p:nvPr/>
          </p:nvSpPr>
          <p:spPr>
            <a:xfrm>
              <a:off x="1630947" y="4689658"/>
              <a:ext cx="347578" cy="347579"/>
            </a:xfrm>
            <a:prstGeom prst="ellipse">
              <a:avLst/>
            </a:prstGeom>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cxnSp>
          <p:nvCxnSpPr>
            <p:cNvPr id="62" name="Straight Arrow Connector 61"/>
            <p:cNvCxnSpPr>
              <a:endCxn id="61" idx="0"/>
            </p:cNvCxnSpPr>
            <p:nvPr/>
          </p:nvCxnSpPr>
          <p:spPr>
            <a:xfrm>
              <a:off x="1804736" y="4428067"/>
              <a:ext cx="0" cy="261591"/>
            </a:xfrm>
            <a:prstGeom prst="straightConnector1">
              <a:avLst/>
            </a:prstGeom>
            <a:ln>
              <a:solidFill>
                <a:schemeClr val="accent1"/>
              </a:solidFill>
              <a:tailEnd type="arrow"/>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a:stCxn id="60" idx="6"/>
              <a:endCxn id="61" idx="6"/>
            </p:cNvCxnSpPr>
            <p:nvPr/>
          </p:nvCxnSpPr>
          <p:spPr>
            <a:xfrm flipH="1">
              <a:off x="1978525" y="4863437"/>
              <a:ext cx="494633" cy="11"/>
            </a:xfrm>
            <a:prstGeom prst="straightConnector1">
              <a:avLst/>
            </a:prstGeom>
            <a:ln>
              <a:solidFill>
                <a:schemeClr val="accent1"/>
              </a:solidFill>
              <a:tailEnd type="arrow"/>
            </a:ln>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a:stCxn id="60" idx="4"/>
              <a:endCxn id="61" idx="4"/>
            </p:cNvCxnSpPr>
            <p:nvPr/>
          </p:nvCxnSpPr>
          <p:spPr>
            <a:xfrm flipH="1" flipV="1">
              <a:off x="1804736" y="5037237"/>
              <a:ext cx="1" cy="507989"/>
            </a:xfrm>
            <a:prstGeom prst="straightConnector1">
              <a:avLst/>
            </a:prstGeom>
            <a:ln>
              <a:solidFill>
                <a:schemeClr val="accent1"/>
              </a:solidFill>
              <a:tailEnd type="arrow"/>
            </a:ln>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a:endCxn id="61" idx="2"/>
            </p:cNvCxnSpPr>
            <p:nvPr/>
          </p:nvCxnSpPr>
          <p:spPr>
            <a:xfrm>
              <a:off x="990600" y="4863448"/>
              <a:ext cx="640347" cy="0"/>
            </a:xfrm>
            <a:prstGeom prst="straightConnector1">
              <a:avLst/>
            </a:prstGeom>
            <a:ln>
              <a:solidFill>
                <a:schemeClr val="accent1"/>
              </a:solidFill>
              <a:tailEnd type="arrow"/>
            </a:ln>
          </p:spPr>
          <p:style>
            <a:lnRef idx="2">
              <a:schemeClr val="accent1"/>
            </a:lnRef>
            <a:fillRef idx="0">
              <a:schemeClr val="accent1"/>
            </a:fillRef>
            <a:effectRef idx="1">
              <a:schemeClr val="accent1"/>
            </a:effectRef>
            <a:fontRef idx="minor">
              <a:schemeClr val="tx1"/>
            </a:fontRef>
          </p:style>
        </p:cxnSp>
      </p:grpSp>
    </p:spTree>
    <p:custDataLst>
      <p:tags r:id="rId1"/>
    </p:custDataLst>
    <p:extLst>
      <p:ext uri="{BB962C8B-B14F-4D97-AF65-F5344CB8AC3E}">
        <p14:creationId xmlns:p14="http://schemas.microsoft.com/office/powerpoint/2010/main" val="3606290532"/>
      </p:ext>
    </p:extLst>
  </p:cSld>
  <p:clrMapOvr>
    <a:masterClrMapping/>
  </p:clrMapOvr>
  <mc:AlternateContent xmlns:mc="http://schemas.openxmlformats.org/markup-compatibility/2006" xmlns:p14="http://schemas.microsoft.com/office/powerpoint/2010/main">
    <mc:Choice Requires="p14">
      <p:transition spd="slow" p14:dur="2000" advTm="63689"/>
    </mc:Choice>
    <mc:Fallback xmlns="">
      <p:transition xmlns:p14="http://schemas.microsoft.com/office/powerpoint/2010/main" spd="slow" advTm="63689"/>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14016" y="355600"/>
            <a:ext cx="1154282" cy="461665"/>
          </a:xfrm>
          <a:prstGeom prst="rect">
            <a:avLst/>
          </a:prstGeom>
          <a:noFill/>
        </p:spPr>
        <p:txBody>
          <a:bodyPr wrap="none" rtlCol="0">
            <a:spAutoFit/>
          </a:bodyPr>
          <a:lstStyle/>
          <a:p>
            <a:r>
              <a:rPr lang="de-CH" sz="2400" b="1" smtClean="0">
                <a:solidFill>
                  <a:srgbClr val="376092"/>
                </a:solidFill>
              </a:rPr>
              <a:t>Agenda</a:t>
            </a:r>
            <a:endParaRPr lang="de-CH" sz="2400" b="1">
              <a:solidFill>
                <a:srgbClr val="376092"/>
              </a:solidFill>
            </a:endParaRPr>
          </a:p>
        </p:txBody>
      </p:sp>
      <p:sp>
        <p:nvSpPr>
          <p:cNvPr id="10" name="Slide Number Placeholder 9"/>
          <p:cNvSpPr>
            <a:spLocks noGrp="1"/>
          </p:cNvSpPr>
          <p:nvPr>
            <p:ph type="sldNum" sz="quarter" idx="12"/>
          </p:nvPr>
        </p:nvSpPr>
        <p:spPr>
          <a:xfrm>
            <a:off x="6146800" y="6356350"/>
            <a:ext cx="2133600" cy="365125"/>
          </a:xfrm>
        </p:spPr>
        <p:txBody>
          <a:bodyPr/>
          <a:lstStyle/>
          <a:p>
            <a:fld id="{B0FBCA51-B7B3-D942-BAF7-C6738ECF227F}" type="slidenum">
              <a:rPr lang="de-CH" smtClean="0"/>
              <a:t>13</a:t>
            </a:fld>
            <a:endParaRPr lang="de-CH"/>
          </a:p>
        </p:txBody>
      </p:sp>
      <p:sp>
        <p:nvSpPr>
          <p:cNvPr id="2" name="Rectangle 1"/>
          <p:cNvSpPr/>
          <p:nvPr/>
        </p:nvSpPr>
        <p:spPr>
          <a:xfrm>
            <a:off x="2717800" y="4044400"/>
            <a:ext cx="1092200" cy="1086399"/>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cxnSp>
        <p:nvCxnSpPr>
          <p:cNvPr id="5" name="Straight Arrow Connector 4"/>
          <p:cNvCxnSpPr/>
          <p:nvPr/>
        </p:nvCxnSpPr>
        <p:spPr>
          <a:xfrm flipV="1">
            <a:off x="2603500" y="698500"/>
            <a:ext cx="0" cy="4419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a:off x="2603500" y="5137150"/>
            <a:ext cx="57912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173279" y="2755900"/>
            <a:ext cx="1244602" cy="461665"/>
          </a:xfrm>
          <a:prstGeom prst="rect">
            <a:avLst/>
          </a:prstGeom>
          <a:noFill/>
        </p:spPr>
        <p:txBody>
          <a:bodyPr wrap="none" rtlCol="0">
            <a:spAutoFit/>
          </a:bodyPr>
          <a:lstStyle/>
          <a:p>
            <a:pPr algn="ctr"/>
            <a:r>
              <a:rPr lang="de-CH" sz="2400" smtClean="0"/>
              <a:t>Wirkung</a:t>
            </a:r>
          </a:p>
        </p:txBody>
      </p:sp>
      <p:sp>
        <p:nvSpPr>
          <p:cNvPr id="15" name="TextBox 14"/>
          <p:cNvSpPr txBox="1"/>
          <p:nvPr/>
        </p:nvSpPr>
        <p:spPr>
          <a:xfrm>
            <a:off x="4961173" y="5921286"/>
            <a:ext cx="1117614" cy="461665"/>
          </a:xfrm>
          <a:prstGeom prst="rect">
            <a:avLst/>
          </a:prstGeom>
          <a:noFill/>
        </p:spPr>
        <p:txBody>
          <a:bodyPr wrap="none" rtlCol="0">
            <a:spAutoFit/>
          </a:bodyPr>
          <a:lstStyle/>
          <a:p>
            <a:pPr algn="ctr"/>
            <a:r>
              <a:rPr lang="de-CH" sz="2400" smtClean="0"/>
              <a:t>Change</a:t>
            </a:r>
          </a:p>
        </p:txBody>
      </p:sp>
      <p:sp>
        <p:nvSpPr>
          <p:cNvPr id="21" name="Rectangle 20"/>
          <p:cNvSpPr/>
          <p:nvPr/>
        </p:nvSpPr>
        <p:spPr>
          <a:xfrm>
            <a:off x="3811587" y="3420298"/>
            <a:ext cx="1092200" cy="1710501"/>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22" name="Rectangle 21"/>
          <p:cNvSpPr/>
          <p:nvPr/>
        </p:nvSpPr>
        <p:spPr>
          <a:xfrm>
            <a:off x="4892674" y="2669064"/>
            <a:ext cx="1092200" cy="2461735"/>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23" name="Rectangle 22"/>
          <p:cNvSpPr/>
          <p:nvPr/>
        </p:nvSpPr>
        <p:spPr>
          <a:xfrm>
            <a:off x="5999161" y="1790700"/>
            <a:ext cx="1092200" cy="3340100"/>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24" name="Rectangle 23"/>
          <p:cNvSpPr/>
          <p:nvPr/>
        </p:nvSpPr>
        <p:spPr>
          <a:xfrm>
            <a:off x="7092948" y="1108810"/>
            <a:ext cx="1092200" cy="4021989"/>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4" name="TextBox 3"/>
          <p:cNvSpPr txBox="1"/>
          <p:nvPr/>
        </p:nvSpPr>
        <p:spPr>
          <a:xfrm>
            <a:off x="2741389" y="4051012"/>
            <a:ext cx="1049987" cy="584776"/>
          </a:xfrm>
          <a:prstGeom prst="rect">
            <a:avLst/>
          </a:prstGeom>
          <a:noFill/>
        </p:spPr>
        <p:txBody>
          <a:bodyPr wrap="none" rtlCol="0">
            <a:spAutoFit/>
          </a:bodyPr>
          <a:lstStyle/>
          <a:p>
            <a:pPr algn="ctr"/>
            <a:r>
              <a:rPr lang="de-CH" sz="1600" smtClean="0"/>
              <a:t>Stärken</a:t>
            </a:r>
            <a:br>
              <a:rPr lang="de-CH" sz="1600" smtClean="0"/>
            </a:br>
            <a:r>
              <a:rPr lang="de-CH" sz="1600" smtClean="0"/>
              <a:t>klarstellen</a:t>
            </a:r>
            <a:endParaRPr lang="de-CH" sz="1600"/>
          </a:p>
        </p:txBody>
      </p:sp>
      <p:sp>
        <p:nvSpPr>
          <p:cNvPr id="14" name="TextBox 13"/>
          <p:cNvSpPr txBox="1"/>
          <p:nvPr/>
        </p:nvSpPr>
        <p:spPr>
          <a:xfrm>
            <a:off x="3823705" y="3436203"/>
            <a:ext cx="1072930" cy="584776"/>
          </a:xfrm>
          <a:prstGeom prst="rect">
            <a:avLst/>
          </a:prstGeom>
          <a:noFill/>
        </p:spPr>
        <p:txBody>
          <a:bodyPr wrap="none" rtlCol="0">
            <a:spAutoFit/>
          </a:bodyPr>
          <a:lstStyle/>
          <a:p>
            <a:pPr algn="ctr"/>
            <a:r>
              <a:rPr lang="de-CH" sz="1600" smtClean="0"/>
              <a:t>Stärken</a:t>
            </a:r>
            <a:br>
              <a:rPr lang="de-CH" sz="1600" smtClean="0"/>
            </a:br>
            <a:r>
              <a:rPr lang="de-CH" sz="1600" smtClean="0"/>
              <a:t>verstärken</a:t>
            </a:r>
            <a:endParaRPr lang="de-CH" sz="1600"/>
          </a:p>
        </p:txBody>
      </p:sp>
      <p:sp>
        <p:nvSpPr>
          <p:cNvPr id="16" name="TextBox 15"/>
          <p:cNvSpPr txBox="1"/>
          <p:nvPr/>
        </p:nvSpPr>
        <p:spPr>
          <a:xfrm>
            <a:off x="4874474" y="2701498"/>
            <a:ext cx="1122924" cy="830997"/>
          </a:xfrm>
          <a:prstGeom prst="rect">
            <a:avLst/>
          </a:prstGeom>
          <a:noFill/>
        </p:spPr>
        <p:txBody>
          <a:bodyPr wrap="none" rtlCol="0">
            <a:spAutoFit/>
          </a:bodyPr>
          <a:lstStyle/>
          <a:p>
            <a:pPr algn="ctr"/>
            <a:r>
              <a:rPr lang="de-CH" sz="1600" dirty="0" smtClean="0"/>
              <a:t>Schwächen</a:t>
            </a:r>
            <a:br>
              <a:rPr lang="de-CH" sz="1600" dirty="0" smtClean="0"/>
            </a:br>
            <a:r>
              <a:rPr lang="de-CH" sz="1600" dirty="0" err="1" smtClean="0"/>
              <a:t>neutrali</a:t>
            </a:r>
            <a:r>
              <a:rPr lang="de-CH" sz="1600" dirty="0" smtClean="0"/>
              <a:t>-</a:t>
            </a:r>
            <a:br>
              <a:rPr lang="de-CH" sz="1600" dirty="0" smtClean="0"/>
            </a:br>
            <a:r>
              <a:rPr lang="de-CH" sz="1600" dirty="0" err="1" smtClean="0"/>
              <a:t>sieren</a:t>
            </a:r>
            <a:endParaRPr lang="de-CH" sz="1600" dirty="0"/>
          </a:p>
        </p:txBody>
      </p:sp>
      <p:sp>
        <p:nvSpPr>
          <p:cNvPr id="17" name="TextBox 16"/>
          <p:cNvSpPr txBox="1"/>
          <p:nvPr/>
        </p:nvSpPr>
        <p:spPr>
          <a:xfrm>
            <a:off x="5981444" y="1819701"/>
            <a:ext cx="1109098" cy="830997"/>
          </a:xfrm>
          <a:prstGeom prst="rect">
            <a:avLst/>
          </a:prstGeom>
          <a:noFill/>
        </p:spPr>
        <p:txBody>
          <a:bodyPr wrap="none" rtlCol="0">
            <a:spAutoFit/>
          </a:bodyPr>
          <a:lstStyle/>
          <a:p>
            <a:pPr algn="ctr"/>
            <a:r>
              <a:rPr lang="de-CH" sz="1600" smtClean="0"/>
              <a:t>Zusatz-</a:t>
            </a:r>
            <a:br>
              <a:rPr lang="de-CH" sz="1600" smtClean="0"/>
            </a:br>
            <a:r>
              <a:rPr lang="de-CH" sz="1600" smtClean="0"/>
              <a:t>Stärke</a:t>
            </a:r>
            <a:br>
              <a:rPr lang="de-CH" sz="1600" smtClean="0"/>
            </a:br>
            <a:r>
              <a:rPr lang="de-CH" sz="1600" smtClean="0"/>
              <a:t>integrieren</a:t>
            </a:r>
            <a:endParaRPr lang="de-CH" sz="1600"/>
          </a:p>
        </p:txBody>
      </p:sp>
      <p:sp>
        <p:nvSpPr>
          <p:cNvPr id="18" name="TextBox 17"/>
          <p:cNvSpPr txBox="1"/>
          <p:nvPr/>
        </p:nvSpPr>
        <p:spPr>
          <a:xfrm>
            <a:off x="7105719" y="1108810"/>
            <a:ext cx="1072429" cy="830997"/>
          </a:xfrm>
          <a:prstGeom prst="rect">
            <a:avLst/>
          </a:prstGeom>
          <a:noFill/>
        </p:spPr>
        <p:txBody>
          <a:bodyPr wrap="none" rtlCol="0">
            <a:spAutoFit/>
          </a:bodyPr>
          <a:lstStyle/>
          <a:p>
            <a:pPr algn="ctr"/>
            <a:r>
              <a:rPr lang="de-CH" sz="1600" smtClean="0"/>
              <a:t>Neues </a:t>
            </a:r>
          </a:p>
          <a:p>
            <a:pPr algn="ctr"/>
            <a:r>
              <a:rPr lang="de-CH" sz="1600" smtClean="0"/>
              <a:t>Paradigma</a:t>
            </a:r>
            <a:br>
              <a:rPr lang="de-CH" sz="1600" smtClean="0"/>
            </a:br>
            <a:r>
              <a:rPr lang="de-CH" sz="1600" smtClean="0"/>
              <a:t>beitreten</a:t>
            </a:r>
            <a:endParaRPr lang="de-CH" sz="1600"/>
          </a:p>
        </p:txBody>
      </p:sp>
      <p:sp>
        <p:nvSpPr>
          <p:cNvPr id="25" name="TextBox 24"/>
          <p:cNvSpPr txBox="1"/>
          <p:nvPr/>
        </p:nvSpPr>
        <p:spPr>
          <a:xfrm>
            <a:off x="1177113" y="2599591"/>
            <a:ext cx="803926" cy="830997"/>
          </a:xfrm>
          <a:prstGeom prst="rect">
            <a:avLst/>
          </a:prstGeom>
          <a:noFill/>
        </p:spPr>
        <p:txBody>
          <a:bodyPr wrap="none" rtlCol="0">
            <a:spAutoFit/>
          </a:bodyPr>
          <a:lstStyle/>
          <a:p>
            <a:pPr algn="r"/>
            <a:r>
              <a:rPr lang="de-CH" sz="1600" smtClean="0"/>
              <a:t>Krise</a:t>
            </a:r>
            <a:br>
              <a:rPr lang="de-CH" sz="1600" smtClean="0"/>
            </a:br>
            <a:r>
              <a:rPr lang="de-CH" sz="1600" smtClean="0"/>
              <a:t>Über-</a:t>
            </a:r>
            <a:br>
              <a:rPr lang="de-CH" sz="1600" smtClean="0"/>
            </a:br>
            <a:r>
              <a:rPr lang="de-CH" sz="1600" smtClean="0"/>
              <a:t>winden</a:t>
            </a:r>
            <a:endParaRPr lang="de-CH" sz="1600"/>
          </a:p>
        </p:txBody>
      </p:sp>
      <p:sp>
        <p:nvSpPr>
          <p:cNvPr id="9" name="Left Brace 8"/>
          <p:cNvSpPr/>
          <p:nvPr/>
        </p:nvSpPr>
        <p:spPr>
          <a:xfrm>
            <a:off x="1991850" y="1108810"/>
            <a:ext cx="510050" cy="1541888"/>
          </a:xfrm>
          <a:prstGeom prst="leftBrace">
            <a:avLst>
              <a:gd name="adj1" fmla="val 59353"/>
              <a:gd name="adj2" fmla="val 49176"/>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de-CH"/>
          </a:p>
        </p:txBody>
      </p:sp>
      <p:sp>
        <p:nvSpPr>
          <p:cNvPr id="26" name="Left Brace 25"/>
          <p:cNvSpPr/>
          <p:nvPr/>
        </p:nvSpPr>
        <p:spPr>
          <a:xfrm>
            <a:off x="1966450" y="3420298"/>
            <a:ext cx="510050" cy="1732300"/>
          </a:xfrm>
          <a:prstGeom prst="leftBrace">
            <a:avLst>
              <a:gd name="adj1" fmla="val 59353"/>
              <a:gd name="adj2" fmla="val 49176"/>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de-CH"/>
          </a:p>
        </p:txBody>
      </p:sp>
      <p:sp>
        <p:nvSpPr>
          <p:cNvPr id="27" name="Left Brace 26"/>
          <p:cNvSpPr/>
          <p:nvPr/>
        </p:nvSpPr>
        <p:spPr>
          <a:xfrm>
            <a:off x="1941050" y="2650698"/>
            <a:ext cx="510050" cy="736600"/>
          </a:xfrm>
          <a:prstGeom prst="leftBrace">
            <a:avLst>
              <a:gd name="adj1" fmla="val 59353"/>
              <a:gd name="adj2" fmla="val 49176"/>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de-CH"/>
          </a:p>
        </p:txBody>
      </p:sp>
      <p:cxnSp>
        <p:nvCxnSpPr>
          <p:cNvPr id="28" name="Straight Arrow Connector 27"/>
          <p:cNvCxnSpPr/>
          <p:nvPr/>
        </p:nvCxnSpPr>
        <p:spPr>
          <a:xfrm>
            <a:off x="2717800" y="5461000"/>
            <a:ext cx="2198422"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p:nvPr/>
        </p:nvCxnSpPr>
        <p:spPr>
          <a:xfrm>
            <a:off x="6019800" y="5270499"/>
            <a:ext cx="2198422"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p:nvPr/>
        </p:nvCxnSpPr>
        <p:spPr>
          <a:xfrm>
            <a:off x="4901140" y="5359400"/>
            <a:ext cx="1128448"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a:off x="2717800" y="5434736"/>
            <a:ext cx="2174873" cy="584776"/>
          </a:xfrm>
          <a:prstGeom prst="rect">
            <a:avLst/>
          </a:prstGeom>
          <a:noFill/>
        </p:spPr>
        <p:txBody>
          <a:bodyPr wrap="square" rtlCol="0">
            <a:spAutoFit/>
          </a:bodyPr>
          <a:lstStyle/>
          <a:p>
            <a:pPr algn="ctr"/>
            <a:r>
              <a:rPr lang="de-CH" sz="1600" smtClean="0"/>
              <a:t>Bestehendes Potential</a:t>
            </a:r>
            <a:br>
              <a:rPr lang="de-CH" sz="1600" smtClean="0"/>
            </a:br>
            <a:r>
              <a:rPr lang="de-CH" sz="1600" smtClean="0"/>
              <a:t>ausnutzen</a:t>
            </a:r>
          </a:p>
        </p:txBody>
      </p:sp>
      <p:sp>
        <p:nvSpPr>
          <p:cNvPr id="35" name="TextBox 34"/>
          <p:cNvSpPr txBox="1"/>
          <p:nvPr/>
        </p:nvSpPr>
        <p:spPr>
          <a:xfrm>
            <a:off x="6258588" y="5270500"/>
            <a:ext cx="1748097" cy="584776"/>
          </a:xfrm>
          <a:prstGeom prst="rect">
            <a:avLst/>
          </a:prstGeom>
          <a:noFill/>
        </p:spPr>
        <p:txBody>
          <a:bodyPr wrap="square" rtlCol="0">
            <a:spAutoFit/>
          </a:bodyPr>
          <a:lstStyle/>
          <a:p>
            <a:pPr algn="ctr"/>
            <a:r>
              <a:rPr lang="de-CH" sz="1600" smtClean="0"/>
              <a:t>Neues Potential</a:t>
            </a:r>
            <a:br>
              <a:rPr lang="de-CH" sz="1600" smtClean="0"/>
            </a:br>
            <a:r>
              <a:rPr lang="de-CH" sz="1600" smtClean="0"/>
              <a:t>schaffen</a:t>
            </a:r>
          </a:p>
        </p:txBody>
      </p:sp>
      <p:sp>
        <p:nvSpPr>
          <p:cNvPr id="36" name="TextBox 35"/>
          <p:cNvSpPr txBox="1"/>
          <p:nvPr/>
        </p:nvSpPr>
        <p:spPr>
          <a:xfrm>
            <a:off x="4759420" y="5384512"/>
            <a:ext cx="1417542" cy="584776"/>
          </a:xfrm>
          <a:prstGeom prst="rect">
            <a:avLst/>
          </a:prstGeom>
          <a:noFill/>
        </p:spPr>
        <p:txBody>
          <a:bodyPr wrap="square" rtlCol="0">
            <a:spAutoFit/>
          </a:bodyPr>
          <a:lstStyle/>
          <a:p>
            <a:pPr algn="ctr"/>
            <a:r>
              <a:rPr lang="de-CH" sz="1600" smtClean="0"/>
              <a:t>Revitali-</a:t>
            </a:r>
            <a:br>
              <a:rPr lang="de-CH" sz="1600" smtClean="0"/>
            </a:br>
            <a:r>
              <a:rPr lang="de-CH" sz="1600" smtClean="0"/>
              <a:t>sieren</a:t>
            </a:r>
          </a:p>
        </p:txBody>
      </p:sp>
      <p:sp>
        <p:nvSpPr>
          <p:cNvPr id="33" name="TextBox 32"/>
          <p:cNvSpPr txBox="1"/>
          <p:nvPr/>
        </p:nvSpPr>
        <p:spPr>
          <a:xfrm>
            <a:off x="2849502" y="4546888"/>
            <a:ext cx="809524" cy="584776"/>
          </a:xfrm>
          <a:prstGeom prst="rect">
            <a:avLst/>
          </a:prstGeom>
          <a:noFill/>
        </p:spPr>
        <p:txBody>
          <a:bodyPr wrap="none" rtlCol="0">
            <a:spAutoFit/>
          </a:bodyPr>
          <a:lstStyle/>
          <a:p>
            <a:pPr algn="ctr"/>
            <a:r>
              <a:rPr lang="de-CH" sz="1600" i="1" smtClean="0"/>
              <a:t>Markt-</a:t>
            </a:r>
            <a:br>
              <a:rPr lang="de-CH" sz="1600" i="1" smtClean="0"/>
            </a:br>
            <a:r>
              <a:rPr lang="de-CH" sz="1600" i="1" smtClean="0"/>
              <a:t>profile</a:t>
            </a:r>
            <a:endParaRPr lang="de-CH" sz="1600" i="1"/>
          </a:p>
        </p:txBody>
      </p:sp>
      <p:sp>
        <p:nvSpPr>
          <p:cNvPr id="37" name="TextBox 36"/>
          <p:cNvSpPr txBox="1"/>
          <p:nvPr/>
        </p:nvSpPr>
        <p:spPr>
          <a:xfrm>
            <a:off x="3696490" y="4571423"/>
            <a:ext cx="1346630" cy="584776"/>
          </a:xfrm>
          <a:prstGeom prst="rect">
            <a:avLst/>
          </a:prstGeom>
          <a:noFill/>
        </p:spPr>
        <p:txBody>
          <a:bodyPr wrap="none" rtlCol="0">
            <a:spAutoFit/>
          </a:bodyPr>
          <a:lstStyle/>
          <a:p>
            <a:pPr algn="ctr"/>
            <a:r>
              <a:rPr lang="de-CH" sz="1600" i="1" smtClean="0"/>
              <a:t>Abgestimmte</a:t>
            </a:r>
            <a:br>
              <a:rPr lang="de-CH" sz="1600" i="1" smtClean="0"/>
            </a:br>
            <a:r>
              <a:rPr lang="de-CH" sz="1600" i="1" smtClean="0"/>
              <a:t>Operationen</a:t>
            </a:r>
            <a:endParaRPr lang="de-CH" sz="1600" i="1"/>
          </a:p>
        </p:txBody>
      </p:sp>
      <p:sp>
        <p:nvSpPr>
          <p:cNvPr id="32" name="TextBox 31"/>
          <p:cNvSpPr txBox="1"/>
          <p:nvPr/>
        </p:nvSpPr>
        <p:spPr>
          <a:xfrm>
            <a:off x="4793272" y="4571423"/>
            <a:ext cx="1312066" cy="584776"/>
          </a:xfrm>
          <a:prstGeom prst="rect">
            <a:avLst/>
          </a:prstGeom>
          <a:noFill/>
        </p:spPr>
        <p:txBody>
          <a:bodyPr wrap="none" rtlCol="0">
            <a:spAutoFit/>
          </a:bodyPr>
          <a:lstStyle/>
          <a:p>
            <a:pPr algn="ctr"/>
            <a:r>
              <a:rPr lang="de-CH" sz="1600" i="1" smtClean="0"/>
              <a:t>Robuste</a:t>
            </a:r>
            <a:br>
              <a:rPr lang="de-CH" sz="1600" i="1" smtClean="0"/>
            </a:br>
            <a:r>
              <a:rPr lang="de-CH" sz="1600" i="1" smtClean="0"/>
              <a:t>Organisation</a:t>
            </a:r>
            <a:endParaRPr lang="de-CH" sz="1600" i="1"/>
          </a:p>
        </p:txBody>
      </p:sp>
      <p:sp>
        <p:nvSpPr>
          <p:cNvPr id="38" name="TextBox 37"/>
          <p:cNvSpPr txBox="1"/>
          <p:nvPr/>
        </p:nvSpPr>
        <p:spPr>
          <a:xfrm>
            <a:off x="782478" y="3860224"/>
            <a:ext cx="1187545" cy="830997"/>
          </a:xfrm>
          <a:prstGeom prst="rect">
            <a:avLst/>
          </a:prstGeom>
          <a:noFill/>
        </p:spPr>
        <p:txBody>
          <a:bodyPr wrap="none" rtlCol="0">
            <a:spAutoFit/>
          </a:bodyPr>
          <a:lstStyle/>
          <a:p>
            <a:pPr algn="r"/>
            <a:r>
              <a:rPr lang="de-CH" sz="1600" dirty="0" smtClean="0"/>
              <a:t>Das Gute</a:t>
            </a:r>
            <a:br>
              <a:rPr lang="de-CH" sz="1600" dirty="0" smtClean="0"/>
            </a:br>
            <a:r>
              <a:rPr lang="de-CH" sz="1600" dirty="0" smtClean="0"/>
              <a:t>noch besser</a:t>
            </a:r>
            <a:br>
              <a:rPr lang="de-CH" sz="1600" dirty="0" smtClean="0"/>
            </a:br>
            <a:r>
              <a:rPr lang="de-CH" sz="1600" dirty="0" smtClean="0"/>
              <a:t>machen</a:t>
            </a:r>
            <a:endParaRPr lang="de-CH" sz="1600" dirty="0"/>
          </a:p>
        </p:txBody>
      </p:sp>
      <p:sp>
        <p:nvSpPr>
          <p:cNvPr id="39" name="TextBox 38"/>
          <p:cNvSpPr txBox="1"/>
          <p:nvPr/>
        </p:nvSpPr>
        <p:spPr>
          <a:xfrm>
            <a:off x="621663" y="1449218"/>
            <a:ext cx="1370187" cy="830997"/>
          </a:xfrm>
          <a:prstGeom prst="rect">
            <a:avLst/>
          </a:prstGeom>
          <a:noFill/>
        </p:spPr>
        <p:txBody>
          <a:bodyPr wrap="none" rtlCol="0">
            <a:spAutoFit/>
          </a:bodyPr>
          <a:lstStyle/>
          <a:p>
            <a:pPr algn="r"/>
            <a:r>
              <a:rPr lang="de-CH" sz="1600" dirty="0" smtClean="0"/>
              <a:t>Das sehr Gute</a:t>
            </a:r>
            <a:br>
              <a:rPr lang="de-CH" sz="1600" dirty="0" smtClean="0"/>
            </a:br>
            <a:r>
              <a:rPr lang="de-CH" sz="1600" dirty="0" smtClean="0"/>
              <a:t>noch besser</a:t>
            </a:r>
            <a:br>
              <a:rPr lang="de-CH" sz="1600" dirty="0" smtClean="0"/>
            </a:br>
            <a:r>
              <a:rPr lang="de-CH" sz="1600" dirty="0" smtClean="0"/>
              <a:t> machen</a:t>
            </a:r>
            <a:endParaRPr lang="de-CH" sz="1600" dirty="0"/>
          </a:p>
        </p:txBody>
      </p:sp>
    </p:spTree>
    <p:custDataLst>
      <p:tags r:id="rId1"/>
    </p:custDataLst>
    <p:extLst>
      <p:ext uri="{BB962C8B-B14F-4D97-AF65-F5344CB8AC3E}">
        <p14:creationId xmlns:p14="http://schemas.microsoft.com/office/powerpoint/2010/main" val="1761049042"/>
      </p:ext>
    </p:extLst>
  </p:cSld>
  <p:clrMapOvr>
    <a:masterClrMapping/>
  </p:clrMapOvr>
  <mc:AlternateContent xmlns:mc="http://schemas.openxmlformats.org/markup-compatibility/2006" xmlns:p14="http://schemas.microsoft.com/office/powerpoint/2010/main">
    <mc:Choice Requires="p14">
      <p:transition spd="slow" p14:dur="2000" advTm="63689"/>
    </mc:Choice>
    <mc:Fallback xmlns="">
      <p:transition xmlns:p14="http://schemas.microsoft.com/office/powerpoint/2010/main" spd="slow" advTm="63689"/>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12416" y="266700"/>
            <a:ext cx="5261326" cy="461665"/>
          </a:xfrm>
          <a:prstGeom prst="rect">
            <a:avLst/>
          </a:prstGeom>
          <a:noFill/>
        </p:spPr>
        <p:txBody>
          <a:bodyPr wrap="none" rtlCol="0">
            <a:spAutoFit/>
          </a:bodyPr>
          <a:lstStyle/>
          <a:p>
            <a:r>
              <a:rPr lang="de-CH" sz="2400" b="1" smtClean="0">
                <a:solidFill>
                  <a:srgbClr val="376092"/>
                </a:solidFill>
              </a:rPr>
              <a:t>Zusatz-Stärke integrieren: Hintergrund I</a:t>
            </a:r>
            <a:endParaRPr lang="de-CH" sz="2400" b="1">
              <a:solidFill>
                <a:srgbClr val="376092"/>
              </a:solidFill>
            </a:endParaRPr>
          </a:p>
        </p:txBody>
      </p:sp>
      <p:sp>
        <p:nvSpPr>
          <p:cNvPr id="5" name="Slide Number Placeholder 4"/>
          <p:cNvSpPr>
            <a:spLocks noGrp="1"/>
          </p:cNvSpPr>
          <p:nvPr>
            <p:ph type="sldNum" sz="quarter" idx="12"/>
          </p:nvPr>
        </p:nvSpPr>
        <p:spPr/>
        <p:txBody>
          <a:bodyPr/>
          <a:lstStyle/>
          <a:p>
            <a:fld id="{B0FBCA51-B7B3-D942-BAF7-C6738ECF227F}" type="slidenum">
              <a:rPr lang="de-CH" smtClean="0"/>
              <a:t>14</a:t>
            </a:fld>
            <a:endParaRPr lang="de-CH"/>
          </a:p>
        </p:txBody>
      </p:sp>
      <p:sp>
        <p:nvSpPr>
          <p:cNvPr id="42" name="TextBox 41"/>
          <p:cNvSpPr txBox="1"/>
          <p:nvPr/>
        </p:nvSpPr>
        <p:spPr>
          <a:xfrm>
            <a:off x="661845" y="585232"/>
            <a:ext cx="7877314" cy="646331"/>
          </a:xfrm>
          <a:prstGeom prst="rect">
            <a:avLst/>
          </a:prstGeom>
          <a:noFill/>
        </p:spPr>
        <p:txBody>
          <a:bodyPr wrap="none" rtlCol="0">
            <a:spAutoFit/>
          </a:bodyPr>
          <a:lstStyle/>
          <a:p>
            <a:r>
              <a:rPr lang="de-CH" smtClean="0"/>
              <a:t>Selten: Zusätzliches Sekundärwert in ein kombiniertes Angebot integrieren.</a:t>
            </a:r>
            <a:br>
              <a:rPr lang="de-CH" smtClean="0"/>
            </a:br>
            <a:r>
              <a:rPr lang="de-CH" smtClean="0"/>
              <a:t>Beispiel: In den 1960’igern konnte BMW Degree aus Delight und Dexterity hebeln.</a:t>
            </a:r>
            <a:endParaRPr lang="de-CH"/>
          </a:p>
        </p:txBody>
      </p:sp>
      <p:graphicFrame>
        <p:nvGraphicFramePr>
          <p:cNvPr id="7" name="Content Placeholder 3"/>
          <p:cNvGraphicFramePr>
            <a:graphicFrameLocks/>
          </p:cNvGraphicFramePr>
          <p:nvPr>
            <p:extLst>
              <p:ext uri="{D42A27DB-BD31-4B8C-83A1-F6EECF244321}">
                <p14:modId xmlns:p14="http://schemas.microsoft.com/office/powerpoint/2010/main" val="2125131557"/>
              </p:ext>
            </p:extLst>
          </p:nvPr>
        </p:nvGraphicFramePr>
        <p:xfrm>
          <a:off x="723900" y="1546661"/>
          <a:ext cx="7581900" cy="4785799"/>
        </p:xfrm>
        <a:graphic>
          <a:graphicData uri="http://schemas.openxmlformats.org/drawingml/2006/table">
            <a:tbl>
              <a:tblPr firstRow="1" bandRow="1">
                <a:tableStyleId>{5C22544A-7EE6-4342-B048-85BDC9FD1C3A}</a:tableStyleId>
              </a:tblPr>
              <a:tblGrid>
                <a:gridCol w="1054100"/>
                <a:gridCol w="1333500"/>
                <a:gridCol w="1549400"/>
                <a:gridCol w="1308100"/>
                <a:gridCol w="2336800"/>
              </a:tblGrid>
              <a:tr h="1304984">
                <a:tc>
                  <a:txBody>
                    <a:bodyPr/>
                    <a:lstStyle/>
                    <a:p>
                      <a:r>
                        <a:rPr lang="de-CH" noProof="0" smtClean="0"/>
                        <a:t>Gegen-partei</a:t>
                      </a:r>
                      <a:endParaRPr lang="de-CH" noProof="0"/>
                    </a:p>
                  </a:txBody>
                  <a:tcPr/>
                </a:tc>
                <a:tc>
                  <a:txBody>
                    <a:bodyPr/>
                    <a:lstStyle/>
                    <a:p>
                      <a:pPr algn="ctr"/>
                      <a:r>
                        <a:rPr lang="de-CH" noProof="0" smtClean="0"/>
                        <a:t>Delight Angebot</a:t>
                      </a:r>
                      <a:endParaRPr lang="de-CH" noProof="0"/>
                    </a:p>
                  </a:txBody>
                  <a:tcPr/>
                </a:tc>
                <a:tc>
                  <a:txBody>
                    <a:bodyPr/>
                    <a:lstStyle/>
                    <a:p>
                      <a:pPr algn="ctr"/>
                      <a:r>
                        <a:rPr lang="de-CH" noProof="0" smtClean="0"/>
                        <a:t>Dexterity</a:t>
                      </a:r>
                      <a:r>
                        <a:rPr lang="de-CH" baseline="0" noProof="0" smtClean="0"/>
                        <a:t> Angebot</a:t>
                      </a:r>
                      <a:endParaRPr lang="de-CH" noProof="0"/>
                    </a:p>
                  </a:txBody>
                  <a:tcPr/>
                </a:tc>
                <a:tc>
                  <a:txBody>
                    <a:bodyPr/>
                    <a:lstStyle/>
                    <a:p>
                      <a:pPr algn="ctr"/>
                      <a:r>
                        <a:rPr lang="de-CH" noProof="0" smtClean="0"/>
                        <a:t>Degree</a:t>
                      </a:r>
                      <a:r>
                        <a:rPr lang="de-CH" baseline="0" noProof="0" smtClean="0"/>
                        <a:t> Angebot</a:t>
                      </a:r>
                      <a:endParaRPr lang="de-CH" noProof="0"/>
                    </a:p>
                  </a:txBody>
                  <a:tcPr/>
                </a:tc>
                <a:tc>
                  <a:txBody>
                    <a:bodyPr/>
                    <a:lstStyle/>
                    <a:p>
                      <a:pPr algn="ctr"/>
                      <a:r>
                        <a:rPr lang="de-CH" baseline="0" noProof="0" smtClean="0"/>
                        <a:t>Integriertes Angebot</a:t>
                      </a:r>
                      <a:endParaRPr lang="de-CH" noProof="0"/>
                    </a:p>
                  </a:txBody>
                  <a:tcPr/>
                </a:tc>
              </a:tr>
              <a:tr h="1098055">
                <a:tc>
                  <a:txBody>
                    <a:bodyPr/>
                    <a:lstStyle/>
                    <a:p>
                      <a:r>
                        <a:rPr lang="de-CH" sz="1800" noProof="0" smtClean="0"/>
                        <a:t>Kunden</a:t>
                      </a:r>
                      <a:endParaRPr lang="de-CH" sz="1800" noProof="0"/>
                    </a:p>
                  </a:txBody>
                  <a:tcPr/>
                </a:tc>
                <a:tc>
                  <a:txBody>
                    <a:bodyPr/>
                    <a:lstStyle/>
                    <a:p>
                      <a:r>
                        <a:rPr lang="de-CH" sz="1800" noProof="0" smtClean="0"/>
                        <a:t>Lebensstil</a:t>
                      </a:r>
                      <a:endParaRPr lang="de-CH" sz="1800" noProof="0"/>
                    </a:p>
                  </a:txBody>
                  <a:tcPr/>
                </a:tc>
                <a:tc>
                  <a:txBody>
                    <a:bodyPr/>
                    <a:lstStyle/>
                    <a:p>
                      <a:r>
                        <a:rPr lang="de-CH" sz="1800" noProof="0" smtClean="0"/>
                        <a:t>All-Rounder</a:t>
                      </a:r>
                      <a:r>
                        <a:rPr lang="de-CH" sz="1800" baseline="0" noProof="0" smtClean="0"/>
                        <a:t> Standards</a:t>
                      </a:r>
                      <a:endParaRPr lang="de-CH" sz="1800" noProof="0"/>
                    </a:p>
                  </a:txBody>
                  <a:tcPr/>
                </a:tc>
                <a:tc>
                  <a:txBody>
                    <a:bodyPr/>
                    <a:lstStyle/>
                    <a:p>
                      <a:r>
                        <a:rPr lang="de-CH" sz="1800" noProof="0" smtClean="0">
                          <a:solidFill>
                            <a:schemeClr val="bg1"/>
                          </a:solidFill>
                        </a:rPr>
                        <a:t>Gehobener Status</a:t>
                      </a:r>
                      <a:endParaRPr lang="de-CH" sz="1800" noProof="0">
                        <a:solidFill>
                          <a:schemeClr val="bg1"/>
                        </a:solidFill>
                      </a:endParaRPr>
                    </a:p>
                  </a:txBody>
                  <a:tcPr>
                    <a:solidFill>
                      <a:schemeClr val="tx1">
                        <a:lumMod val="50000"/>
                        <a:lumOff val="50000"/>
                      </a:schemeClr>
                    </a:solidFill>
                  </a:tcPr>
                </a:tc>
                <a:tc>
                  <a:txBody>
                    <a:bodyPr/>
                    <a:lstStyle/>
                    <a:p>
                      <a:r>
                        <a:rPr lang="de-CH" sz="1800" noProof="0" smtClean="0">
                          <a:solidFill>
                            <a:schemeClr val="bg1">
                              <a:lumMod val="75000"/>
                            </a:schemeClr>
                          </a:solidFill>
                        </a:rPr>
                        <a:t>Exklusive technische Qualität</a:t>
                      </a:r>
                      <a:r>
                        <a:rPr lang="de-CH" sz="1800" baseline="0" noProof="0" smtClean="0">
                          <a:solidFill>
                            <a:schemeClr val="bg1">
                              <a:lumMod val="75000"/>
                            </a:schemeClr>
                          </a:solidFill>
                        </a:rPr>
                        <a:t> wahrnehmen</a:t>
                      </a:r>
                      <a:endParaRPr lang="de-CH" sz="1800" noProof="0">
                        <a:solidFill>
                          <a:schemeClr val="bg1">
                            <a:lumMod val="75000"/>
                          </a:schemeClr>
                        </a:solidFill>
                      </a:endParaRPr>
                    </a:p>
                  </a:txBody>
                  <a:tcPr>
                    <a:solidFill>
                      <a:schemeClr val="tx1"/>
                    </a:solidFill>
                  </a:tcPr>
                </a:tc>
              </a:tr>
              <a:tr h="613448">
                <a:tc>
                  <a:txBody>
                    <a:bodyPr/>
                    <a:lstStyle/>
                    <a:p>
                      <a:r>
                        <a:rPr lang="de-CH" sz="1200" noProof="0" smtClean="0"/>
                        <a:t>Personal</a:t>
                      </a:r>
                      <a:endParaRPr lang="de-CH" sz="1200" noProof="0"/>
                    </a:p>
                  </a:txBody>
                  <a:tcPr/>
                </a:tc>
                <a:tc>
                  <a:txBody>
                    <a:bodyPr/>
                    <a:lstStyle/>
                    <a:p>
                      <a:r>
                        <a:rPr lang="de-CH" sz="1200" noProof="0" smtClean="0"/>
                        <a:t>Selbst-Realisierung</a:t>
                      </a:r>
                      <a:endParaRPr lang="de-CH" sz="1200" noProof="0"/>
                    </a:p>
                  </a:txBody>
                  <a:tcPr/>
                </a:tc>
                <a:tc>
                  <a:txBody>
                    <a:bodyPr/>
                    <a:lstStyle/>
                    <a:p>
                      <a:r>
                        <a:rPr lang="de-CH" sz="1200" noProof="0" smtClean="0"/>
                        <a:t>Arbeitsbedingungen</a:t>
                      </a:r>
                      <a:endParaRPr lang="de-CH" sz="1200" noProof="0"/>
                    </a:p>
                  </a:txBody>
                  <a:tcPr/>
                </a:tc>
                <a:tc>
                  <a:txBody>
                    <a:bodyPr/>
                    <a:lstStyle/>
                    <a:p>
                      <a:r>
                        <a:rPr lang="de-CH" sz="1200" noProof="0" smtClean="0">
                          <a:solidFill>
                            <a:schemeClr val="bg1"/>
                          </a:solidFill>
                        </a:rPr>
                        <a:t>Erwartete Karriere-Entwicklung</a:t>
                      </a:r>
                      <a:endParaRPr lang="de-CH" sz="1200" noProof="0">
                        <a:solidFill>
                          <a:schemeClr val="bg1"/>
                        </a:solidFill>
                      </a:endParaRPr>
                    </a:p>
                  </a:txBody>
                  <a:tcPr>
                    <a:solidFill>
                      <a:schemeClr val="tx1">
                        <a:lumMod val="50000"/>
                        <a:lumOff val="50000"/>
                      </a:schemeClr>
                    </a:solidFill>
                  </a:tcPr>
                </a:tc>
                <a:tc>
                  <a:txBody>
                    <a:bodyPr/>
                    <a:lstStyle/>
                    <a:p>
                      <a:r>
                        <a:rPr lang="de-CH" sz="1200" noProof="0" dirty="0" smtClean="0">
                          <a:solidFill>
                            <a:schemeClr val="bg1">
                              <a:lumMod val="75000"/>
                            </a:schemeClr>
                          </a:solidFill>
                        </a:rPr>
                        <a:t>Eine Karriere wo man geschätzt, respektiert und anerkannt für die eigenen Qualitäten</a:t>
                      </a:r>
                      <a:r>
                        <a:rPr lang="de-CH" sz="1200" baseline="0" noProof="0" dirty="0" smtClean="0">
                          <a:solidFill>
                            <a:schemeClr val="bg1">
                              <a:lumMod val="75000"/>
                            </a:schemeClr>
                          </a:solidFill>
                        </a:rPr>
                        <a:t> wird</a:t>
                      </a:r>
                      <a:endParaRPr lang="de-CH" sz="1200" noProof="0" dirty="0">
                        <a:solidFill>
                          <a:schemeClr val="bg1">
                            <a:lumMod val="75000"/>
                          </a:schemeClr>
                        </a:solidFill>
                      </a:endParaRPr>
                    </a:p>
                  </a:txBody>
                  <a:tcPr>
                    <a:solidFill>
                      <a:schemeClr val="tx1"/>
                    </a:solidFill>
                  </a:tcPr>
                </a:tc>
              </a:tr>
              <a:tr h="452783">
                <a:tc>
                  <a:txBody>
                    <a:bodyPr/>
                    <a:lstStyle/>
                    <a:p>
                      <a:r>
                        <a:rPr lang="de-CH" sz="1200" noProof="0" smtClean="0"/>
                        <a:t>Zulieferer</a:t>
                      </a:r>
                      <a:endParaRPr lang="de-CH" sz="1200" noProof="0"/>
                    </a:p>
                  </a:txBody>
                  <a:tcPr/>
                </a:tc>
                <a:tc>
                  <a:txBody>
                    <a:bodyPr/>
                    <a:lstStyle/>
                    <a:p>
                      <a:r>
                        <a:rPr lang="de-CH" sz="1200" baseline="0" noProof="0" smtClean="0"/>
                        <a:t>Mitwirkung bei Design</a:t>
                      </a:r>
                      <a:endParaRPr lang="de-CH" sz="1200" noProof="0"/>
                    </a:p>
                  </a:txBody>
                  <a:tcPr/>
                </a:tc>
                <a:tc>
                  <a:txBody>
                    <a:bodyPr/>
                    <a:lstStyle/>
                    <a:p>
                      <a:r>
                        <a:rPr lang="de-CH" sz="1200" noProof="0" dirty="0" smtClean="0"/>
                        <a:t>Strukturiertes </a:t>
                      </a:r>
                      <a:br>
                        <a:rPr lang="de-CH" sz="1200" noProof="0" dirty="0" smtClean="0"/>
                      </a:br>
                      <a:r>
                        <a:rPr lang="de-CH" sz="1200" noProof="0" dirty="0" smtClean="0"/>
                        <a:t>Wissen</a:t>
                      </a:r>
                      <a:endParaRPr lang="de-CH" sz="1200" noProof="0" dirty="0"/>
                    </a:p>
                  </a:txBody>
                  <a:tcPr/>
                </a:tc>
                <a:tc>
                  <a:txBody>
                    <a:bodyPr/>
                    <a:lstStyle/>
                    <a:p>
                      <a:r>
                        <a:rPr lang="de-CH" sz="1200" noProof="0" smtClean="0">
                          <a:solidFill>
                            <a:schemeClr val="bg1"/>
                          </a:solidFill>
                        </a:rPr>
                        <a:t>Marktführende Stellung</a:t>
                      </a:r>
                      <a:endParaRPr lang="de-CH" sz="1200" noProof="0">
                        <a:solidFill>
                          <a:schemeClr val="bg1"/>
                        </a:solidFill>
                      </a:endParaRPr>
                    </a:p>
                  </a:txBody>
                  <a:tcPr>
                    <a:solidFill>
                      <a:schemeClr val="tx1">
                        <a:lumMod val="50000"/>
                        <a:lumOff val="50000"/>
                      </a:schemeClr>
                    </a:solidFill>
                  </a:tcPr>
                </a:tc>
                <a:tc>
                  <a:txBody>
                    <a:bodyPr/>
                    <a:lstStyle/>
                    <a:p>
                      <a:r>
                        <a:rPr lang="de-CH" sz="1200" noProof="0" dirty="0" smtClean="0">
                          <a:solidFill>
                            <a:schemeClr val="bg1">
                              <a:lumMod val="75000"/>
                            </a:schemeClr>
                          </a:solidFill>
                        </a:rPr>
                        <a:t>Sich</a:t>
                      </a:r>
                      <a:r>
                        <a:rPr lang="de-CH" sz="1200" baseline="0" noProof="0" dirty="0" smtClean="0">
                          <a:solidFill>
                            <a:schemeClr val="bg1">
                              <a:lumMod val="75000"/>
                            </a:schemeClr>
                          </a:solidFill>
                        </a:rPr>
                        <a:t> entwickeln mit anderen, um eine führende Stellung zu sichern</a:t>
                      </a:r>
                      <a:endParaRPr lang="de-CH" sz="1200" noProof="0" dirty="0">
                        <a:solidFill>
                          <a:schemeClr val="bg1">
                            <a:lumMod val="75000"/>
                          </a:schemeClr>
                        </a:solidFill>
                      </a:endParaRPr>
                    </a:p>
                  </a:txBody>
                  <a:tcPr>
                    <a:solidFill>
                      <a:schemeClr val="tx1"/>
                    </a:solidFill>
                  </a:tcPr>
                </a:tc>
              </a:tr>
              <a:tr h="462520">
                <a:tc>
                  <a:txBody>
                    <a:bodyPr/>
                    <a:lstStyle/>
                    <a:p>
                      <a:r>
                        <a:rPr lang="de-CH" sz="1200" noProof="0" dirty="0" smtClean="0"/>
                        <a:t>Händler</a:t>
                      </a:r>
                      <a:endParaRPr lang="de-CH" sz="1200" noProof="0" dirty="0"/>
                    </a:p>
                  </a:txBody>
                  <a:tcPr/>
                </a:tc>
                <a:tc>
                  <a:txBody>
                    <a:bodyPr/>
                    <a:lstStyle/>
                    <a:p>
                      <a:r>
                        <a:rPr lang="de-CH" sz="1200" noProof="0" dirty="0" smtClean="0"/>
                        <a:t>Persönliche</a:t>
                      </a:r>
                      <a:r>
                        <a:rPr lang="de-CH" sz="1200" baseline="0" noProof="0" dirty="0" smtClean="0"/>
                        <a:t> Berufsv</a:t>
                      </a:r>
                      <a:r>
                        <a:rPr lang="de-CH" sz="1200" noProof="0" dirty="0" smtClean="0"/>
                        <a:t>ision</a:t>
                      </a:r>
                      <a:endParaRPr lang="de-CH" sz="1200" noProof="0" dirty="0"/>
                    </a:p>
                  </a:txBody>
                  <a:tcPr/>
                </a:tc>
                <a:tc>
                  <a:txBody>
                    <a:bodyPr/>
                    <a:lstStyle/>
                    <a:p>
                      <a:r>
                        <a:rPr lang="de-CH" sz="1200" noProof="0" dirty="0" smtClean="0"/>
                        <a:t>Strukturiertes </a:t>
                      </a:r>
                      <a:br>
                        <a:rPr lang="de-CH" sz="1200" noProof="0" dirty="0" smtClean="0"/>
                      </a:br>
                      <a:r>
                        <a:rPr lang="de-CH" sz="1200" noProof="0" dirty="0" smtClean="0"/>
                        <a:t>Wissen</a:t>
                      </a:r>
                      <a:endParaRPr lang="de-CH" sz="1200" noProof="0" dirty="0"/>
                    </a:p>
                  </a:txBody>
                  <a:tcPr/>
                </a:tc>
                <a:tc>
                  <a:txBody>
                    <a:bodyPr/>
                    <a:lstStyle/>
                    <a:p>
                      <a:r>
                        <a:rPr lang="de-CH" sz="1200" noProof="0" smtClean="0">
                          <a:solidFill>
                            <a:schemeClr val="bg1"/>
                          </a:solidFill>
                        </a:rPr>
                        <a:t>Marketführende Stellung</a:t>
                      </a:r>
                      <a:endParaRPr lang="de-CH" sz="1200" noProof="0">
                        <a:solidFill>
                          <a:schemeClr val="bg1"/>
                        </a:solidFill>
                      </a:endParaRPr>
                    </a:p>
                  </a:txBody>
                  <a:tcPr>
                    <a:solidFill>
                      <a:schemeClr val="tx1">
                        <a:lumMod val="50000"/>
                        <a:lumOff val="50000"/>
                      </a:schemeClr>
                    </a:solidFill>
                  </a:tcPr>
                </a:tc>
                <a:tc>
                  <a:txBody>
                    <a:bodyPr/>
                    <a:lstStyle/>
                    <a:p>
                      <a:r>
                        <a:rPr lang="de-CH" sz="1200" noProof="0" dirty="0" smtClean="0">
                          <a:solidFill>
                            <a:schemeClr val="bg1">
                              <a:lumMod val="75000"/>
                            </a:schemeClr>
                          </a:solidFill>
                        </a:rPr>
                        <a:t>Den eigenen Weg zu einer </a:t>
                      </a:r>
                      <a:r>
                        <a:rPr lang="de-CH" sz="1200" noProof="0" dirty="0" err="1" smtClean="0">
                          <a:solidFill>
                            <a:schemeClr val="bg1">
                              <a:lumMod val="75000"/>
                            </a:schemeClr>
                          </a:solidFill>
                        </a:rPr>
                        <a:t>gesich-erte</a:t>
                      </a:r>
                      <a:r>
                        <a:rPr lang="de-CH" sz="1200" noProof="0" dirty="0" smtClean="0">
                          <a:solidFill>
                            <a:schemeClr val="bg1">
                              <a:lumMod val="75000"/>
                            </a:schemeClr>
                          </a:solidFill>
                        </a:rPr>
                        <a:t> Stellung kennen mit BMW</a:t>
                      </a:r>
                      <a:endParaRPr lang="de-CH" sz="1200" noProof="0" dirty="0">
                        <a:solidFill>
                          <a:schemeClr val="bg1">
                            <a:lumMod val="75000"/>
                          </a:schemeClr>
                        </a:solidFill>
                      </a:endParaRPr>
                    </a:p>
                  </a:txBody>
                  <a:tcPr>
                    <a:solidFill>
                      <a:schemeClr val="tx1"/>
                    </a:solidFill>
                  </a:tcPr>
                </a:tc>
              </a:tr>
              <a:tr h="810056">
                <a:tc>
                  <a:txBody>
                    <a:bodyPr/>
                    <a:lstStyle/>
                    <a:p>
                      <a:r>
                        <a:rPr lang="de-CH" sz="1200" noProof="0" dirty="0" smtClean="0"/>
                        <a:t>Investoren</a:t>
                      </a:r>
                      <a:endParaRPr lang="de-CH" sz="1200" noProof="0" dirty="0"/>
                    </a:p>
                  </a:txBody>
                  <a:tcPr/>
                </a:tc>
                <a:tc>
                  <a:txBody>
                    <a:bodyPr/>
                    <a:lstStyle/>
                    <a:p>
                      <a:r>
                        <a:rPr lang="de-CH" sz="1200" noProof="0" dirty="0" smtClean="0"/>
                        <a:t>„Growth Stock“</a:t>
                      </a:r>
                      <a:endParaRPr lang="de-CH" sz="1200" noProof="0" dirty="0"/>
                    </a:p>
                  </a:txBody>
                  <a:tcPr/>
                </a:tc>
                <a:tc>
                  <a:txBody>
                    <a:bodyPr/>
                    <a:lstStyle/>
                    <a:p>
                      <a:r>
                        <a:rPr lang="de-CH" sz="1200" noProof="0" dirty="0" smtClean="0"/>
                        <a:t>„Index Stock“</a:t>
                      </a:r>
                      <a:endParaRPr lang="de-CH" sz="1200" noProof="0" dirty="0"/>
                    </a:p>
                  </a:txBody>
                  <a:tcPr/>
                </a:tc>
                <a:tc>
                  <a:txBody>
                    <a:bodyPr/>
                    <a:lstStyle/>
                    <a:p>
                      <a:r>
                        <a:rPr lang="de-CH" sz="1200" noProof="0" dirty="0" smtClean="0">
                          <a:solidFill>
                            <a:schemeClr val="bg1"/>
                          </a:solidFill>
                        </a:rPr>
                        <a:t>„Income Stock“</a:t>
                      </a:r>
                      <a:endParaRPr lang="de-CH" sz="1200" noProof="0" dirty="0">
                        <a:solidFill>
                          <a:schemeClr val="bg1"/>
                        </a:solidFill>
                      </a:endParaRPr>
                    </a:p>
                  </a:txBody>
                  <a:tcPr>
                    <a:solidFill>
                      <a:schemeClr val="tx1">
                        <a:lumMod val="50000"/>
                        <a:lumOff val="50000"/>
                      </a:schemeClr>
                    </a:solidFill>
                  </a:tcPr>
                </a:tc>
                <a:tc>
                  <a:txBody>
                    <a:bodyPr/>
                    <a:lstStyle/>
                    <a:p>
                      <a:r>
                        <a:rPr lang="de-CH" sz="1200" noProof="0" dirty="0" smtClean="0">
                          <a:solidFill>
                            <a:schemeClr val="bg1">
                              <a:lumMod val="75000"/>
                            </a:schemeClr>
                          </a:solidFill>
                        </a:rPr>
                        <a:t>Anteil an einer Firma mit fest-geschriebenem Wert im profitable</a:t>
                      </a:r>
                      <a:r>
                        <a:rPr lang="de-CH" sz="1200" baseline="0" noProof="0" dirty="0" smtClean="0">
                          <a:solidFill>
                            <a:schemeClr val="bg1">
                              <a:lumMod val="75000"/>
                            </a:schemeClr>
                          </a:solidFill>
                        </a:rPr>
                        <a:t>n Wachstum des (Premium-)Marktes</a:t>
                      </a:r>
                      <a:endParaRPr lang="de-CH" sz="1200" noProof="0" dirty="0">
                        <a:solidFill>
                          <a:schemeClr val="bg1">
                            <a:lumMod val="75000"/>
                          </a:schemeClr>
                        </a:solidFill>
                      </a:endParaRPr>
                    </a:p>
                  </a:txBody>
                  <a:tcPr>
                    <a:solidFill>
                      <a:schemeClr val="tx1"/>
                    </a:solidFill>
                  </a:tcPr>
                </a:tc>
              </a:tr>
            </a:tbl>
          </a:graphicData>
        </a:graphic>
      </p:graphicFrame>
      <p:grpSp>
        <p:nvGrpSpPr>
          <p:cNvPr id="6" name="Group 5"/>
          <p:cNvGrpSpPr/>
          <p:nvPr/>
        </p:nvGrpSpPr>
        <p:grpSpPr>
          <a:xfrm>
            <a:off x="1992158" y="2124253"/>
            <a:ext cx="916141" cy="684948"/>
            <a:chOff x="990600" y="4181647"/>
            <a:chExt cx="1482558" cy="1363579"/>
          </a:xfrm>
        </p:grpSpPr>
        <p:sp>
          <p:nvSpPr>
            <p:cNvPr id="8" name="Donut 7"/>
            <p:cNvSpPr/>
            <p:nvPr/>
          </p:nvSpPr>
          <p:spPr>
            <a:xfrm>
              <a:off x="1136316" y="4181647"/>
              <a:ext cx="1336842" cy="1363579"/>
            </a:xfrm>
            <a:prstGeom prst="donut">
              <a:avLst>
                <a:gd name="adj" fmla="val 1947"/>
              </a:avLst>
            </a:prstGeom>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solidFill>
                  <a:schemeClr val="tx1"/>
                </a:solidFill>
              </a:endParaRPr>
            </a:p>
          </p:txBody>
        </p:sp>
        <p:sp>
          <p:nvSpPr>
            <p:cNvPr id="9" name="Oval 8"/>
            <p:cNvSpPr/>
            <p:nvPr/>
          </p:nvSpPr>
          <p:spPr>
            <a:xfrm>
              <a:off x="1630947" y="4689658"/>
              <a:ext cx="347578" cy="347579"/>
            </a:xfrm>
            <a:prstGeom prst="ellipse">
              <a:avLst/>
            </a:prstGeom>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cxnSp>
          <p:nvCxnSpPr>
            <p:cNvPr id="10" name="Straight Arrow Connector 9"/>
            <p:cNvCxnSpPr>
              <a:endCxn id="9" idx="0"/>
            </p:cNvCxnSpPr>
            <p:nvPr/>
          </p:nvCxnSpPr>
          <p:spPr>
            <a:xfrm>
              <a:off x="1804736" y="4428067"/>
              <a:ext cx="0" cy="261591"/>
            </a:xfrm>
            <a:prstGeom prst="straightConnector1">
              <a:avLst/>
            </a:prstGeom>
            <a:ln>
              <a:solidFill>
                <a:schemeClr val="bg1"/>
              </a:solidFill>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a:stCxn id="8" idx="6"/>
              <a:endCxn id="9" idx="6"/>
            </p:cNvCxnSpPr>
            <p:nvPr/>
          </p:nvCxnSpPr>
          <p:spPr>
            <a:xfrm flipH="1">
              <a:off x="1978525" y="4863437"/>
              <a:ext cx="494633" cy="11"/>
            </a:xfrm>
            <a:prstGeom prst="straightConnector1">
              <a:avLst/>
            </a:prstGeom>
            <a:ln>
              <a:solidFill>
                <a:schemeClr val="bg1"/>
              </a:solidFill>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8" idx="4"/>
              <a:endCxn id="9" idx="4"/>
            </p:cNvCxnSpPr>
            <p:nvPr/>
          </p:nvCxnSpPr>
          <p:spPr>
            <a:xfrm flipH="1" flipV="1">
              <a:off x="1804736" y="5037237"/>
              <a:ext cx="1" cy="507989"/>
            </a:xfrm>
            <a:prstGeom prst="straightConnector1">
              <a:avLst/>
            </a:prstGeom>
            <a:ln>
              <a:solidFill>
                <a:schemeClr val="bg1"/>
              </a:solidFill>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a:endCxn id="9" idx="2"/>
            </p:cNvCxnSpPr>
            <p:nvPr/>
          </p:nvCxnSpPr>
          <p:spPr>
            <a:xfrm>
              <a:off x="990600" y="4863448"/>
              <a:ext cx="640347" cy="0"/>
            </a:xfrm>
            <a:prstGeom prst="straightConnector1">
              <a:avLst/>
            </a:prstGeom>
            <a:ln>
              <a:solidFill>
                <a:schemeClr val="bg1"/>
              </a:solidFill>
              <a:tailEnd type="arrow"/>
            </a:ln>
          </p:spPr>
          <p:style>
            <a:lnRef idx="2">
              <a:schemeClr val="accent1"/>
            </a:lnRef>
            <a:fillRef idx="0">
              <a:schemeClr val="accent1"/>
            </a:fillRef>
            <a:effectRef idx="1">
              <a:schemeClr val="accent1"/>
            </a:effectRef>
            <a:fontRef idx="minor">
              <a:schemeClr val="tx1"/>
            </a:fontRef>
          </p:style>
        </p:cxnSp>
      </p:grpSp>
      <p:grpSp>
        <p:nvGrpSpPr>
          <p:cNvPr id="14" name="Group 13"/>
          <p:cNvGrpSpPr/>
          <p:nvPr/>
        </p:nvGrpSpPr>
        <p:grpSpPr>
          <a:xfrm>
            <a:off x="3503108" y="2124253"/>
            <a:ext cx="789867" cy="711855"/>
            <a:chOff x="4323252" y="2037352"/>
            <a:chExt cx="1336842" cy="1363579"/>
          </a:xfrm>
        </p:grpSpPr>
        <p:sp>
          <p:nvSpPr>
            <p:cNvPr id="15" name="Donut 14"/>
            <p:cNvSpPr/>
            <p:nvPr/>
          </p:nvSpPr>
          <p:spPr>
            <a:xfrm>
              <a:off x="4323252" y="2037352"/>
              <a:ext cx="1336842" cy="1363579"/>
            </a:xfrm>
            <a:prstGeom prst="donut">
              <a:avLst>
                <a:gd name="adj" fmla="val 1947"/>
              </a:avLst>
            </a:prstGeom>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solidFill>
                  <a:schemeClr val="tx1"/>
                </a:solidFill>
              </a:endParaRPr>
            </a:p>
          </p:txBody>
        </p:sp>
        <p:cxnSp>
          <p:nvCxnSpPr>
            <p:cNvPr id="16" name="Straight Arrow Connector 15"/>
            <p:cNvCxnSpPr>
              <a:stCxn id="15" idx="2"/>
              <a:endCxn id="15" idx="6"/>
            </p:cNvCxnSpPr>
            <p:nvPr/>
          </p:nvCxnSpPr>
          <p:spPr>
            <a:xfrm>
              <a:off x="4323252" y="2719142"/>
              <a:ext cx="1336842" cy="0"/>
            </a:xfrm>
            <a:prstGeom prst="straightConnector1">
              <a:avLst/>
            </a:prstGeom>
            <a:ln>
              <a:solidFill>
                <a:srgbClr val="FFFFFF"/>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stCxn id="15" idx="0"/>
              <a:endCxn id="15" idx="4"/>
            </p:cNvCxnSpPr>
            <p:nvPr/>
          </p:nvCxnSpPr>
          <p:spPr>
            <a:xfrm>
              <a:off x="4991673" y="2037352"/>
              <a:ext cx="0" cy="1363579"/>
            </a:xfrm>
            <a:prstGeom prst="straightConnector1">
              <a:avLst/>
            </a:prstGeom>
            <a:ln>
              <a:solidFill>
                <a:srgbClr val="FFFFFF"/>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18" name="Oval 17"/>
            <p:cNvSpPr/>
            <p:nvPr/>
          </p:nvSpPr>
          <p:spPr>
            <a:xfrm>
              <a:off x="4817883" y="2545363"/>
              <a:ext cx="347578" cy="347579"/>
            </a:xfrm>
            <a:prstGeom prst="ellipse">
              <a:avLst/>
            </a:prstGeom>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grpSp>
      <p:grpSp>
        <p:nvGrpSpPr>
          <p:cNvPr id="19" name="Group 18"/>
          <p:cNvGrpSpPr/>
          <p:nvPr/>
        </p:nvGrpSpPr>
        <p:grpSpPr>
          <a:xfrm>
            <a:off x="4912241" y="2129461"/>
            <a:ext cx="848838" cy="703147"/>
            <a:chOff x="1136316" y="2018632"/>
            <a:chExt cx="1336842" cy="1363579"/>
          </a:xfrm>
        </p:grpSpPr>
        <p:sp>
          <p:nvSpPr>
            <p:cNvPr id="20" name="Donut 19"/>
            <p:cNvSpPr/>
            <p:nvPr/>
          </p:nvSpPr>
          <p:spPr>
            <a:xfrm>
              <a:off x="1136316" y="2018632"/>
              <a:ext cx="1336842" cy="1363579"/>
            </a:xfrm>
            <a:prstGeom prst="donut">
              <a:avLst>
                <a:gd name="adj" fmla="val 1947"/>
              </a:avLst>
            </a:prstGeom>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solidFill>
                  <a:schemeClr val="tx1"/>
                </a:solidFill>
              </a:endParaRPr>
            </a:p>
          </p:txBody>
        </p:sp>
        <p:sp>
          <p:nvSpPr>
            <p:cNvPr id="21" name="Oval 20"/>
            <p:cNvSpPr/>
            <p:nvPr/>
          </p:nvSpPr>
          <p:spPr>
            <a:xfrm>
              <a:off x="1644315" y="2914315"/>
              <a:ext cx="347578" cy="347579"/>
            </a:xfrm>
            <a:prstGeom prst="ellipse">
              <a:avLst/>
            </a:prstGeom>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cxnSp>
          <p:nvCxnSpPr>
            <p:cNvPr id="22" name="Straight Arrow Connector 21"/>
            <p:cNvCxnSpPr>
              <a:stCxn id="21" idx="0"/>
            </p:cNvCxnSpPr>
            <p:nvPr/>
          </p:nvCxnSpPr>
          <p:spPr>
            <a:xfrm flipV="1">
              <a:off x="1818104" y="2205789"/>
              <a:ext cx="0" cy="708526"/>
            </a:xfrm>
            <a:prstGeom prst="straightConnector1">
              <a:avLst/>
            </a:prstGeom>
            <a:ln>
              <a:solidFill>
                <a:srgbClr val="FFFFFF"/>
              </a:solidFill>
              <a:tailEnd type="arrow"/>
            </a:ln>
          </p:spPr>
          <p:style>
            <a:lnRef idx="2">
              <a:schemeClr val="accent1"/>
            </a:lnRef>
            <a:fillRef idx="0">
              <a:schemeClr val="accent1"/>
            </a:fillRef>
            <a:effectRef idx="1">
              <a:schemeClr val="accent1"/>
            </a:effectRef>
            <a:fontRef idx="minor">
              <a:schemeClr val="tx1"/>
            </a:fontRef>
          </p:style>
        </p:cxnSp>
      </p:grpSp>
      <p:grpSp>
        <p:nvGrpSpPr>
          <p:cNvPr id="23" name="Group 22"/>
          <p:cNvGrpSpPr/>
          <p:nvPr/>
        </p:nvGrpSpPr>
        <p:grpSpPr>
          <a:xfrm>
            <a:off x="7277100" y="117590"/>
            <a:ext cx="1790700" cy="535607"/>
            <a:chOff x="2603500" y="711200"/>
            <a:chExt cx="5791200" cy="4425950"/>
          </a:xfrm>
        </p:grpSpPr>
        <p:sp>
          <p:nvSpPr>
            <p:cNvPr id="24" name="Rectangle 23"/>
            <p:cNvSpPr/>
            <p:nvPr/>
          </p:nvSpPr>
          <p:spPr>
            <a:xfrm>
              <a:off x="2717800" y="4044400"/>
              <a:ext cx="1092200" cy="1086399"/>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cxnSp>
          <p:nvCxnSpPr>
            <p:cNvPr id="25" name="Straight Arrow Connector 24"/>
            <p:cNvCxnSpPr/>
            <p:nvPr/>
          </p:nvCxnSpPr>
          <p:spPr>
            <a:xfrm flipV="1">
              <a:off x="2616200" y="711200"/>
              <a:ext cx="0" cy="4419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p:nvPr/>
          </p:nvCxnSpPr>
          <p:spPr>
            <a:xfrm>
              <a:off x="2603500" y="5137150"/>
              <a:ext cx="57912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7" name="Rectangle 26"/>
            <p:cNvSpPr/>
            <p:nvPr/>
          </p:nvSpPr>
          <p:spPr>
            <a:xfrm>
              <a:off x="3811587" y="3420298"/>
              <a:ext cx="1092200" cy="1710501"/>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28" name="Rectangle 27"/>
            <p:cNvSpPr/>
            <p:nvPr/>
          </p:nvSpPr>
          <p:spPr>
            <a:xfrm>
              <a:off x="4892674" y="2669064"/>
              <a:ext cx="1092200" cy="2461735"/>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29" name="Rectangle 28"/>
            <p:cNvSpPr/>
            <p:nvPr/>
          </p:nvSpPr>
          <p:spPr>
            <a:xfrm>
              <a:off x="5999161" y="1790700"/>
              <a:ext cx="1092200" cy="3340100"/>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30" name="Rectangle 29"/>
            <p:cNvSpPr/>
            <p:nvPr/>
          </p:nvSpPr>
          <p:spPr>
            <a:xfrm>
              <a:off x="7092948" y="1108810"/>
              <a:ext cx="1092200" cy="4021989"/>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grpSp>
    </p:spTree>
    <p:custDataLst>
      <p:tags r:id="rId1"/>
    </p:custDataLst>
    <p:extLst>
      <p:ext uri="{BB962C8B-B14F-4D97-AF65-F5344CB8AC3E}">
        <p14:creationId xmlns:p14="http://schemas.microsoft.com/office/powerpoint/2010/main" val="1717577533"/>
      </p:ext>
    </p:extLst>
  </p:cSld>
  <p:clrMapOvr>
    <a:masterClrMapping/>
  </p:clrMapOvr>
  <mc:AlternateContent xmlns:mc="http://schemas.openxmlformats.org/markup-compatibility/2006" xmlns:p14="http://schemas.microsoft.com/office/powerpoint/2010/main">
    <mc:Choice Requires="p14">
      <p:transition spd="slow" p14:dur="2000" advTm="63689"/>
    </mc:Choice>
    <mc:Fallback xmlns="">
      <p:transition xmlns:p14="http://schemas.microsoft.com/office/powerpoint/2010/main" spd="slow" advTm="63689"/>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12416" y="266700"/>
            <a:ext cx="5343380" cy="461665"/>
          </a:xfrm>
          <a:prstGeom prst="rect">
            <a:avLst/>
          </a:prstGeom>
          <a:noFill/>
        </p:spPr>
        <p:txBody>
          <a:bodyPr wrap="none" rtlCol="0">
            <a:spAutoFit/>
          </a:bodyPr>
          <a:lstStyle/>
          <a:p>
            <a:r>
              <a:rPr lang="en-US" sz="2400" b="1" dirty="0" err="1">
                <a:solidFill>
                  <a:srgbClr val="376092"/>
                </a:solidFill>
              </a:rPr>
              <a:t>Zusatz-Stärke</a:t>
            </a:r>
            <a:r>
              <a:rPr lang="en-US" sz="2400" b="1" dirty="0">
                <a:solidFill>
                  <a:srgbClr val="376092"/>
                </a:solidFill>
              </a:rPr>
              <a:t> </a:t>
            </a:r>
            <a:r>
              <a:rPr lang="en-US" sz="2400" b="1" dirty="0" err="1">
                <a:solidFill>
                  <a:srgbClr val="376092"/>
                </a:solidFill>
              </a:rPr>
              <a:t>integrieren</a:t>
            </a:r>
            <a:r>
              <a:rPr lang="en-US" sz="2400" b="1" dirty="0">
                <a:solidFill>
                  <a:srgbClr val="376092"/>
                </a:solidFill>
              </a:rPr>
              <a:t>: </a:t>
            </a:r>
            <a:r>
              <a:rPr lang="en-US" sz="2400" b="1" dirty="0" err="1">
                <a:solidFill>
                  <a:srgbClr val="376092"/>
                </a:solidFill>
              </a:rPr>
              <a:t>Hintergrund</a:t>
            </a:r>
            <a:r>
              <a:rPr lang="en-US" sz="2400" b="1" dirty="0">
                <a:solidFill>
                  <a:srgbClr val="376092"/>
                </a:solidFill>
              </a:rPr>
              <a:t> </a:t>
            </a:r>
            <a:r>
              <a:rPr lang="en-US" sz="2400" b="1" dirty="0" smtClean="0">
                <a:solidFill>
                  <a:srgbClr val="376092"/>
                </a:solidFill>
              </a:rPr>
              <a:t>II</a:t>
            </a:r>
            <a:endParaRPr lang="en-US" sz="2400" b="1" dirty="0">
              <a:solidFill>
                <a:srgbClr val="376092"/>
              </a:solidFill>
            </a:endParaRPr>
          </a:p>
        </p:txBody>
      </p:sp>
      <p:sp>
        <p:nvSpPr>
          <p:cNvPr id="5" name="Slide Number Placeholder 4"/>
          <p:cNvSpPr>
            <a:spLocks noGrp="1"/>
          </p:cNvSpPr>
          <p:nvPr>
            <p:ph type="sldNum" sz="quarter" idx="12"/>
          </p:nvPr>
        </p:nvSpPr>
        <p:spPr/>
        <p:txBody>
          <a:bodyPr/>
          <a:lstStyle/>
          <a:p>
            <a:fld id="{B0FBCA51-B7B3-D942-BAF7-C6738ECF227F}" type="slidenum">
              <a:rPr lang="en-US" smtClean="0"/>
              <a:t>15</a:t>
            </a:fld>
            <a:endParaRPr lang="en-US"/>
          </a:p>
        </p:txBody>
      </p:sp>
      <p:sp>
        <p:nvSpPr>
          <p:cNvPr id="42" name="TextBox 41"/>
          <p:cNvSpPr txBox="1"/>
          <p:nvPr/>
        </p:nvSpPr>
        <p:spPr>
          <a:xfrm>
            <a:off x="661845" y="953532"/>
            <a:ext cx="7527459" cy="646331"/>
          </a:xfrm>
          <a:prstGeom prst="rect">
            <a:avLst/>
          </a:prstGeom>
          <a:noFill/>
        </p:spPr>
        <p:txBody>
          <a:bodyPr wrap="none" rtlCol="0">
            <a:spAutoFit/>
          </a:bodyPr>
          <a:lstStyle/>
          <a:p>
            <a:r>
              <a:rPr lang="en-US" dirty="0" err="1" smtClean="0"/>
              <a:t>Häufig</a:t>
            </a:r>
            <a:r>
              <a:rPr lang="en-US" dirty="0" smtClean="0"/>
              <a:t>: </a:t>
            </a:r>
            <a:r>
              <a:rPr lang="en-US" dirty="0" err="1" smtClean="0"/>
              <a:t>Wertangebot</a:t>
            </a:r>
            <a:r>
              <a:rPr lang="en-US" dirty="0" smtClean="0"/>
              <a:t> in </a:t>
            </a:r>
            <a:r>
              <a:rPr lang="en-US" dirty="0" err="1" smtClean="0"/>
              <a:t>einer</a:t>
            </a:r>
            <a:r>
              <a:rPr lang="en-US" dirty="0" smtClean="0"/>
              <a:t> </a:t>
            </a:r>
            <a:r>
              <a:rPr lang="en-US" dirty="0" err="1" smtClean="0"/>
              <a:t>zusätzlichen</a:t>
            </a:r>
            <a:r>
              <a:rPr lang="en-US" dirty="0" smtClean="0"/>
              <a:t> </a:t>
            </a:r>
            <a:r>
              <a:rPr lang="en-US" dirty="0"/>
              <a:t>D</a:t>
            </a:r>
            <a:r>
              <a:rPr lang="en-US" dirty="0" smtClean="0"/>
              <a:t>imension </a:t>
            </a:r>
            <a:r>
              <a:rPr lang="en-US" dirty="0" err="1" smtClean="0"/>
              <a:t>durch</a:t>
            </a:r>
            <a:r>
              <a:rPr lang="en-US" dirty="0" smtClean="0"/>
              <a:t> </a:t>
            </a:r>
            <a:r>
              <a:rPr lang="en-US" dirty="0" err="1" smtClean="0"/>
              <a:t>eine</a:t>
            </a:r>
            <a:r>
              <a:rPr lang="en-US" dirty="0" smtClean="0"/>
              <a:t> </a:t>
            </a:r>
            <a:r>
              <a:rPr lang="en-US" dirty="0" err="1" smtClean="0"/>
              <a:t>neue</a:t>
            </a:r>
            <a:r>
              <a:rPr lang="en-US" dirty="0" smtClean="0"/>
              <a:t> </a:t>
            </a:r>
            <a:r>
              <a:rPr lang="en-US" dirty="0" err="1" smtClean="0"/>
              <a:t>Marke</a:t>
            </a:r>
            <a:r>
              <a:rPr lang="en-US" dirty="0" smtClean="0"/>
              <a:t>. </a:t>
            </a:r>
            <a:br>
              <a:rPr lang="en-US" dirty="0" smtClean="0"/>
            </a:br>
            <a:endParaRPr lang="en-US" dirty="0"/>
          </a:p>
        </p:txBody>
      </p:sp>
      <p:graphicFrame>
        <p:nvGraphicFramePr>
          <p:cNvPr id="6" name="Content Placeholder 3"/>
          <p:cNvGraphicFramePr>
            <a:graphicFrameLocks/>
          </p:cNvGraphicFramePr>
          <p:nvPr>
            <p:extLst>
              <p:ext uri="{D42A27DB-BD31-4B8C-83A1-F6EECF244321}">
                <p14:modId xmlns:p14="http://schemas.microsoft.com/office/powerpoint/2010/main" val="2244738144"/>
              </p:ext>
            </p:extLst>
          </p:nvPr>
        </p:nvGraphicFramePr>
        <p:xfrm>
          <a:off x="723900" y="1777961"/>
          <a:ext cx="7581900" cy="4342740"/>
        </p:xfrm>
        <a:graphic>
          <a:graphicData uri="http://schemas.openxmlformats.org/drawingml/2006/table">
            <a:tbl>
              <a:tblPr firstRow="1" bandRow="1">
                <a:tableStyleId>{5C22544A-7EE6-4342-B048-85BDC9FD1C3A}</a:tableStyleId>
              </a:tblPr>
              <a:tblGrid>
                <a:gridCol w="1320800"/>
                <a:gridCol w="1524000"/>
                <a:gridCol w="1358900"/>
                <a:gridCol w="1689100"/>
                <a:gridCol w="1689100"/>
              </a:tblGrid>
              <a:tr h="1549439">
                <a:tc>
                  <a:txBody>
                    <a:bodyPr/>
                    <a:lstStyle/>
                    <a:p>
                      <a:r>
                        <a:rPr lang="en-US" dirty="0" smtClean="0"/>
                        <a:t>Firma</a:t>
                      </a:r>
                      <a:endParaRPr lang="en-US" dirty="0"/>
                    </a:p>
                  </a:txBody>
                  <a:tcPr/>
                </a:tc>
                <a:tc>
                  <a:txBody>
                    <a:bodyPr/>
                    <a:lstStyle/>
                    <a:p>
                      <a:pPr algn="ctr"/>
                      <a:r>
                        <a:rPr lang="en-US" dirty="0" smtClean="0"/>
                        <a:t>Degree</a:t>
                      </a:r>
                      <a:r>
                        <a:rPr lang="en-US" baseline="0" dirty="0" smtClean="0"/>
                        <a:t> </a:t>
                      </a:r>
                      <a:br>
                        <a:rPr lang="en-US" baseline="0" dirty="0" smtClean="0"/>
                      </a:br>
                      <a:r>
                        <a:rPr lang="en-US" baseline="0" dirty="0" err="1" smtClean="0"/>
                        <a:t>Marke</a:t>
                      </a:r>
                      <a:endParaRPr lang="en-US" dirty="0"/>
                    </a:p>
                  </a:txBody>
                  <a:tcPr/>
                </a:tc>
                <a:tc>
                  <a:txBody>
                    <a:bodyPr/>
                    <a:lstStyle/>
                    <a:p>
                      <a:pPr algn="ctr"/>
                      <a:r>
                        <a:rPr lang="en-US" dirty="0" smtClean="0"/>
                        <a:t>Dexterity</a:t>
                      </a:r>
                      <a:r>
                        <a:rPr lang="en-US" baseline="0" dirty="0" smtClean="0"/>
                        <a:t> </a:t>
                      </a:r>
                      <a:r>
                        <a:rPr lang="en-US" baseline="0" dirty="0" err="1" smtClean="0"/>
                        <a:t>Marke</a:t>
                      </a:r>
                      <a:endParaRPr lang="en-US" dirty="0"/>
                    </a:p>
                  </a:txBody>
                  <a:tcPr/>
                </a:tc>
                <a:tc>
                  <a:txBody>
                    <a:bodyPr/>
                    <a:lstStyle/>
                    <a:p>
                      <a:pPr algn="ctr"/>
                      <a:r>
                        <a:rPr lang="en-US" dirty="0" smtClean="0"/>
                        <a:t>Deed </a:t>
                      </a:r>
                      <a:br>
                        <a:rPr lang="en-US" dirty="0" smtClean="0"/>
                      </a:br>
                      <a:r>
                        <a:rPr lang="en-US" dirty="0" err="1" smtClean="0"/>
                        <a:t>Marke</a:t>
                      </a:r>
                      <a:endParaRPr lang="en-US" dirty="0"/>
                    </a:p>
                  </a:txBody>
                  <a:tcPr/>
                </a:tc>
                <a:tc>
                  <a:txBody>
                    <a:bodyPr/>
                    <a:lstStyle/>
                    <a:p>
                      <a:pPr algn="ctr"/>
                      <a:r>
                        <a:rPr lang="en-US" dirty="0" smtClean="0"/>
                        <a:t>Delight </a:t>
                      </a:r>
                      <a:br>
                        <a:rPr lang="en-US" dirty="0" smtClean="0"/>
                      </a:br>
                      <a:r>
                        <a:rPr lang="en-US" dirty="0" err="1" smtClean="0"/>
                        <a:t>Marke</a:t>
                      </a:r>
                      <a:endParaRPr lang="en-US" dirty="0"/>
                    </a:p>
                  </a:txBody>
                  <a:tcPr/>
                </a:tc>
              </a:tr>
              <a:tr h="644960">
                <a:tc>
                  <a:txBody>
                    <a:bodyPr/>
                    <a:lstStyle/>
                    <a:p>
                      <a:r>
                        <a:rPr lang="en-US" sz="1400" dirty="0" smtClean="0"/>
                        <a:t>Toyota</a:t>
                      </a:r>
                      <a:endParaRPr lang="en-US" sz="1400" dirty="0"/>
                    </a:p>
                  </a:txBody>
                  <a:tcPr/>
                </a:tc>
                <a:tc>
                  <a:txBody>
                    <a:bodyPr/>
                    <a:lstStyle/>
                    <a:p>
                      <a:r>
                        <a:rPr lang="en-US" sz="1400" dirty="0" smtClean="0"/>
                        <a:t>Lexus</a:t>
                      </a:r>
                      <a:endParaRPr lang="en-US" sz="1400" dirty="0"/>
                    </a:p>
                  </a:txBody>
                  <a:tcPr/>
                </a:tc>
                <a:tc>
                  <a:txBody>
                    <a:bodyPr/>
                    <a:lstStyle/>
                    <a:p>
                      <a:r>
                        <a:rPr lang="en-US" sz="1400" dirty="0" smtClean="0"/>
                        <a:t>Toyota</a:t>
                      </a:r>
                      <a:endParaRPr lang="en-US" sz="1400" dirty="0"/>
                    </a:p>
                  </a:txBody>
                  <a:tcPr/>
                </a:tc>
                <a:tc>
                  <a:txBody>
                    <a:bodyPr/>
                    <a:lstStyle/>
                    <a:p>
                      <a:endParaRPr lang="en-US" sz="1400" dirty="0"/>
                    </a:p>
                  </a:txBody>
                  <a:tcPr/>
                </a:tc>
                <a:tc>
                  <a:txBody>
                    <a:bodyPr/>
                    <a:lstStyle/>
                    <a:p>
                      <a:r>
                        <a:rPr lang="en-US" sz="1400" dirty="0" err="1" smtClean="0"/>
                        <a:t>Sion</a:t>
                      </a:r>
                      <a:r>
                        <a:rPr lang="en-US" sz="1400" baseline="0" dirty="0" smtClean="0"/>
                        <a:t> (</a:t>
                      </a:r>
                      <a:r>
                        <a:rPr lang="en-US" sz="1400" baseline="0" dirty="0" err="1" smtClean="0"/>
                        <a:t>nur</a:t>
                      </a:r>
                      <a:r>
                        <a:rPr lang="en-US" sz="1400" baseline="0" dirty="0" smtClean="0"/>
                        <a:t> US; </a:t>
                      </a:r>
                      <a:r>
                        <a:rPr lang="en-US" sz="1400" baseline="0" dirty="0" err="1" smtClean="0"/>
                        <a:t>beendet</a:t>
                      </a:r>
                      <a:r>
                        <a:rPr lang="en-US" sz="1400" baseline="0" dirty="0" smtClean="0"/>
                        <a:t>)</a:t>
                      </a:r>
                      <a:endParaRPr lang="en-US" sz="1400" dirty="0"/>
                    </a:p>
                  </a:txBody>
                  <a:tcPr/>
                </a:tc>
              </a:tr>
              <a:tr h="510295">
                <a:tc>
                  <a:txBody>
                    <a:bodyPr/>
                    <a:lstStyle/>
                    <a:p>
                      <a:r>
                        <a:rPr lang="en-US" sz="1400" dirty="0" smtClean="0"/>
                        <a:t>VW</a:t>
                      </a:r>
                      <a:endParaRPr lang="en-US" sz="1400" dirty="0"/>
                    </a:p>
                  </a:txBody>
                  <a:tcPr/>
                </a:tc>
                <a:tc>
                  <a:txBody>
                    <a:bodyPr/>
                    <a:lstStyle/>
                    <a:p>
                      <a:endParaRPr lang="en-US" sz="1400" dirty="0"/>
                    </a:p>
                  </a:txBody>
                  <a:tcPr/>
                </a:tc>
                <a:tc>
                  <a:txBody>
                    <a:bodyPr/>
                    <a:lstStyle/>
                    <a:p>
                      <a:r>
                        <a:rPr lang="en-US" sz="1400" dirty="0" smtClean="0"/>
                        <a:t>VW,</a:t>
                      </a:r>
                      <a:r>
                        <a:rPr lang="en-US" sz="1400" baseline="0" dirty="0" smtClean="0"/>
                        <a:t> Skoda</a:t>
                      </a:r>
                      <a:endParaRPr lang="en-US" sz="1400" dirty="0"/>
                    </a:p>
                  </a:txBody>
                  <a:tcPr/>
                </a:tc>
                <a:tc>
                  <a:txBody>
                    <a:bodyPr/>
                    <a:lstStyle/>
                    <a:p>
                      <a:r>
                        <a:rPr lang="en-US" sz="1400" dirty="0" smtClean="0"/>
                        <a:t>Audi, Porsche</a:t>
                      </a:r>
                      <a:endParaRPr lang="en-US" sz="1400" dirty="0"/>
                    </a:p>
                  </a:txBody>
                  <a:tcPr/>
                </a:tc>
                <a:tc>
                  <a:txBody>
                    <a:bodyPr/>
                    <a:lstStyle/>
                    <a:p>
                      <a:r>
                        <a:rPr lang="en-US" sz="1400" dirty="0" smtClean="0"/>
                        <a:t>Seat</a:t>
                      </a:r>
                      <a:endParaRPr lang="en-US" sz="1400" dirty="0"/>
                    </a:p>
                  </a:txBody>
                  <a:tcPr/>
                </a:tc>
              </a:tr>
              <a:tr h="491851">
                <a:tc>
                  <a:txBody>
                    <a:bodyPr/>
                    <a:lstStyle/>
                    <a:p>
                      <a:r>
                        <a:rPr lang="en-US" sz="1400" dirty="0" smtClean="0"/>
                        <a:t>Fiat</a:t>
                      </a:r>
                      <a:endParaRPr lang="en-US" sz="1400" dirty="0"/>
                    </a:p>
                  </a:txBody>
                  <a:tcPr/>
                </a:tc>
                <a:tc>
                  <a:txBody>
                    <a:bodyPr/>
                    <a:lstStyle/>
                    <a:p>
                      <a:r>
                        <a:rPr lang="en-US" sz="1400" dirty="0" smtClean="0"/>
                        <a:t>Fiat</a:t>
                      </a:r>
                      <a:endParaRPr lang="en-US" sz="1400" dirty="0"/>
                    </a:p>
                  </a:txBody>
                  <a:tcPr/>
                </a:tc>
                <a:tc>
                  <a:txBody>
                    <a:bodyPr/>
                    <a:lstStyle/>
                    <a:p>
                      <a:endParaRPr lang="en-US" sz="1400" dirty="0"/>
                    </a:p>
                  </a:txBody>
                  <a:tcPr/>
                </a:tc>
                <a:tc>
                  <a:txBody>
                    <a:bodyPr/>
                    <a:lstStyle/>
                    <a:p>
                      <a:r>
                        <a:rPr lang="en-US" sz="1400" dirty="0" err="1" smtClean="0"/>
                        <a:t>Lancia</a:t>
                      </a:r>
                      <a:endParaRPr lang="en-US" sz="1400" dirty="0"/>
                    </a:p>
                  </a:txBody>
                  <a:tcPr/>
                </a:tc>
                <a:tc>
                  <a:txBody>
                    <a:bodyPr/>
                    <a:lstStyle/>
                    <a:p>
                      <a:r>
                        <a:rPr lang="en-US" sz="1400" dirty="0" smtClean="0"/>
                        <a:t>Alfa</a:t>
                      </a:r>
                      <a:r>
                        <a:rPr lang="en-US" sz="1400" baseline="0" dirty="0" smtClean="0"/>
                        <a:t> Romeo</a:t>
                      </a:r>
                      <a:endParaRPr lang="en-US" sz="1400" dirty="0"/>
                    </a:p>
                  </a:txBody>
                  <a:tcPr/>
                </a:tc>
              </a:tr>
              <a:tr h="507222">
                <a:tc>
                  <a:txBody>
                    <a:bodyPr/>
                    <a:lstStyle/>
                    <a:p>
                      <a:r>
                        <a:rPr lang="en-US" sz="1400" dirty="0" smtClean="0"/>
                        <a:t>L’Oreal</a:t>
                      </a:r>
                      <a:endParaRPr lang="en-US" sz="1400" dirty="0"/>
                    </a:p>
                  </a:txBody>
                  <a:tcPr/>
                </a:tc>
                <a:tc>
                  <a:txBody>
                    <a:bodyPr/>
                    <a:lstStyle/>
                    <a:p>
                      <a:r>
                        <a:rPr lang="en-US" sz="1400" dirty="0" smtClean="0"/>
                        <a:t>Helena Rubinstein</a:t>
                      </a:r>
                      <a:endParaRPr lang="en-US" sz="1400" dirty="0"/>
                    </a:p>
                  </a:txBody>
                  <a:tcPr/>
                </a:tc>
                <a:tc>
                  <a:txBody>
                    <a:bodyPr/>
                    <a:lstStyle/>
                    <a:p>
                      <a:r>
                        <a:rPr lang="en-US" sz="1400" dirty="0" smtClean="0"/>
                        <a:t>Maybelline</a:t>
                      </a:r>
                      <a:endParaRPr lang="en-US" sz="1400" dirty="0"/>
                    </a:p>
                  </a:txBody>
                  <a:tcPr/>
                </a:tc>
                <a:tc>
                  <a:txBody>
                    <a:bodyPr/>
                    <a:lstStyle/>
                    <a:p>
                      <a:r>
                        <a:rPr lang="en-US" sz="1400" dirty="0" err="1" smtClean="0"/>
                        <a:t>Biotherm</a:t>
                      </a:r>
                      <a:endParaRPr lang="en-US" sz="1400" dirty="0"/>
                    </a:p>
                  </a:txBody>
                  <a:tcPr/>
                </a:tc>
                <a:tc>
                  <a:txBody>
                    <a:bodyPr/>
                    <a:lstStyle/>
                    <a:p>
                      <a:r>
                        <a:rPr lang="en-US" sz="1400" dirty="0" err="1" smtClean="0"/>
                        <a:t>Garnier</a:t>
                      </a:r>
                      <a:endParaRPr lang="en-US" sz="1400" dirty="0"/>
                    </a:p>
                  </a:txBody>
                  <a:tcPr/>
                </a:tc>
              </a:tr>
              <a:tr h="638973">
                <a:tc>
                  <a:txBody>
                    <a:bodyPr/>
                    <a:lstStyle/>
                    <a:p>
                      <a:r>
                        <a:rPr lang="en-US" sz="1400" dirty="0" smtClean="0"/>
                        <a:t>Estee Lauder</a:t>
                      </a:r>
                      <a:endParaRPr lang="en-US" sz="1400" dirty="0"/>
                    </a:p>
                  </a:txBody>
                  <a:tcPr/>
                </a:tc>
                <a:tc>
                  <a:txBody>
                    <a:bodyPr/>
                    <a:lstStyle/>
                    <a:p>
                      <a:r>
                        <a:rPr lang="en-US" sz="1400" dirty="0" smtClean="0"/>
                        <a:t>Estee Lauder</a:t>
                      </a:r>
                      <a:endParaRPr lang="en-US" sz="1400" dirty="0"/>
                    </a:p>
                  </a:txBody>
                  <a:tcPr/>
                </a:tc>
                <a:tc>
                  <a:txBody>
                    <a:bodyPr/>
                    <a:lstStyle/>
                    <a:p>
                      <a:r>
                        <a:rPr lang="en-US" sz="1400" dirty="0" smtClean="0"/>
                        <a:t>Bobbi Brown</a:t>
                      </a:r>
                      <a:endParaRPr lang="en-US" sz="1400" dirty="0"/>
                    </a:p>
                  </a:txBody>
                  <a:tcPr/>
                </a:tc>
                <a:tc>
                  <a:txBody>
                    <a:bodyPr/>
                    <a:lstStyle/>
                    <a:p>
                      <a:r>
                        <a:rPr lang="en-US" sz="1400" dirty="0" smtClean="0"/>
                        <a:t>Clinique</a:t>
                      </a:r>
                      <a:endParaRPr lang="en-US" sz="1400" dirty="0"/>
                    </a:p>
                  </a:txBody>
                  <a:tcPr/>
                </a:tc>
                <a:tc>
                  <a:txBody>
                    <a:bodyPr/>
                    <a:lstStyle/>
                    <a:p>
                      <a:r>
                        <a:rPr lang="en-US" sz="1400" dirty="0" smtClean="0"/>
                        <a:t>M.A.C.</a:t>
                      </a:r>
                      <a:endParaRPr lang="en-US" sz="1400" dirty="0"/>
                    </a:p>
                  </a:txBody>
                  <a:tcPr/>
                </a:tc>
              </a:tr>
            </a:tbl>
          </a:graphicData>
        </a:graphic>
      </p:graphicFrame>
      <p:grpSp>
        <p:nvGrpSpPr>
          <p:cNvPr id="7" name="Group 6"/>
          <p:cNvGrpSpPr/>
          <p:nvPr/>
        </p:nvGrpSpPr>
        <p:grpSpPr>
          <a:xfrm>
            <a:off x="2387600" y="2493523"/>
            <a:ext cx="848838" cy="703147"/>
            <a:chOff x="1136316" y="2018632"/>
            <a:chExt cx="1336842" cy="1363579"/>
          </a:xfrm>
        </p:grpSpPr>
        <p:sp>
          <p:nvSpPr>
            <p:cNvPr id="8" name="Donut 7"/>
            <p:cNvSpPr/>
            <p:nvPr/>
          </p:nvSpPr>
          <p:spPr>
            <a:xfrm>
              <a:off x="1136316" y="2018632"/>
              <a:ext cx="1336842" cy="1363579"/>
            </a:xfrm>
            <a:prstGeom prst="donut">
              <a:avLst>
                <a:gd name="adj" fmla="val 1947"/>
              </a:avLst>
            </a:prstGeom>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9" name="Oval 8"/>
            <p:cNvSpPr/>
            <p:nvPr/>
          </p:nvSpPr>
          <p:spPr>
            <a:xfrm>
              <a:off x="1644315" y="2914315"/>
              <a:ext cx="347578" cy="347579"/>
            </a:xfrm>
            <a:prstGeom prst="ellipse">
              <a:avLst/>
            </a:prstGeom>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Arrow Connector 9"/>
            <p:cNvCxnSpPr>
              <a:stCxn id="9" idx="0"/>
            </p:cNvCxnSpPr>
            <p:nvPr/>
          </p:nvCxnSpPr>
          <p:spPr>
            <a:xfrm flipV="1">
              <a:off x="1818104" y="2205789"/>
              <a:ext cx="0" cy="708526"/>
            </a:xfrm>
            <a:prstGeom prst="straightConnector1">
              <a:avLst/>
            </a:prstGeom>
            <a:ln>
              <a:solidFill>
                <a:schemeClr val="bg1"/>
              </a:solidFill>
              <a:tailEnd type="arrow"/>
            </a:ln>
          </p:spPr>
          <p:style>
            <a:lnRef idx="2">
              <a:schemeClr val="accent1"/>
            </a:lnRef>
            <a:fillRef idx="0">
              <a:schemeClr val="accent1"/>
            </a:fillRef>
            <a:effectRef idx="1">
              <a:schemeClr val="accent1"/>
            </a:effectRef>
            <a:fontRef idx="minor">
              <a:schemeClr val="tx1"/>
            </a:fontRef>
          </p:style>
        </p:cxnSp>
      </p:grpSp>
      <p:grpSp>
        <p:nvGrpSpPr>
          <p:cNvPr id="11" name="Group 10"/>
          <p:cNvGrpSpPr/>
          <p:nvPr/>
        </p:nvGrpSpPr>
        <p:grpSpPr>
          <a:xfrm>
            <a:off x="3886200" y="2513349"/>
            <a:ext cx="789867" cy="711855"/>
            <a:chOff x="4323252" y="2037352"/>
            <a:chExt cx="1336842" cy="1363579"/>
          </a:xfrm>
        </p:grpSpPr>
        <p:sp>
          <p:nvSpPr>
            <p:cNvPr id="12" name="Donut 11"/>
            <p:cNvSpPr/>
            <p:nvPr/>
          </p:nvSpPr>
          <p:spPr>
            <a:xfrm>
              <a:off x="4323252" y="2037352"/>
              <a:ext cx="1336842" cy="1363579"/>
            </a:xfrm>
            <a:prstGeom prst="donut">
              <a:avLst>
                <a:gd name="adj" fmla="val 1947"/>
              </a:avLst>
            </a:prstGeom>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13" name="Straight Arrow Connector 12"/>
            <p:cNvCxnSpPr>
              <a:stCxn id="12" idx="2"/>
              <a:endCxn id="12" idx="6"/>
            </p:cNvCxnSpPr>
            <p:nvPr/>
          </p:nvCxnSpPr>
          <p:spPr>
            <a:xfrm>
              <a:off x="4323252" y="2719142"/>
              <a:ext cx="1336842" cy="0"/>
            </a:xfrm>
            <a:prstGeom prst="straightConnector1">
              <a:avLst/>
            </a:prstGeom>
            <a:ln>
              <a:solidFill>
                <a:srgbClr val="FFFFFF"/>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a:stCxn id="12" idx="0"/>
              <a:endCxn id="12" idx="4"/>
            </p:cNvCxnSpPr>
            <p:nvPr/>
          </p:nvCxnSpPr>
          <p:spPr>
            <a:xfrm>
              <a:off x="4991673" y="2037352"/>
              <a:ext cx="0" cy="1363579"/>
            </a:xfrm>
            <a:prstGeom prst="straightConnector1">
              <a:avLst/>
            </a:prstGeom>
            <a:ln>
              <a:solidFill>
                <a:srgbClr val="FFFFFF"/>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15" name="Oval 14"/>
            <p:cNvSpPr/>
            <p:nvPr/>
          </p:nvSpPr>
          <p:spPr>
            <a:xfrm>
              <a:off x="4817883" y="2545363"/>
              <a:ext cx="347578" cy="347579"/>
            </a:xfrm>
            <a:prstGeom prst="ellipse">
              <a:avLst/>
            </a:prstGeom>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6" name="Group 15"/>
          <p:cNvGrpSpPr/>
          <p:nvPr/>
        </p:nvGrpSpPr>
        <p:grpSpPr>
          <a:xfrm>
            <a:off x="5397500" y="2468123"/>
            <a:ext cx="827966" cy="757081"/>
            <a:chOff x="4323252" y="4160268"/>
            <a:chExt cx="1336842" cy="1363579"/>
          </a:xfrm>
        </p:grpSpPr>
        <p:sp>
          <p:nvSpPr>
            <p:cNvPr id="17" name="Donut 16"/>
            <p:cNvSpPr/>
            <p:nvPr/>
          </p:nvSpPr>
          <p:spPr>
            <a:xfrm>
              <a:off x="4323252" y="4160268"/>
              <a:ext cx="1336842" cy="1363579"/>
            </a:xfrm>
            <a:prstGeom prst="donut">
              <a:avLst>
                <a:gd name="adj" fmla="val 1947"/>
              </a:avLst>
            </a:prstGeom>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18" name="Straight Arrow Connector 17"/>
            <p:cNvCxnSpPr>
              <a:stCxn id="17" idx="7"/>
            </p:cNvCxnSpPr>
            <p:nvPr/>
          </p:nvCxnSpPr>
          <p:spPr>
            <a:xfrm flipH="1" flipV="1">
              <a:off x="4478421" y="4181647"/>
              <a:ext cx="985897" cy="178313"/>
            </a:xfrm>
            <a:prstGeom prst="straightConnector1">
              <a:avLst/>
            </a:prstGeom>
            <a:ln>
              <a:solidFill>
                <a:srgbClr val="FFFFFF"/>
              </a:solidFill>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a:stCxn id="23" idx="6"/>
              <a:endCxn id="17" idx="7"/>
            </p:cNvCxnSpPr>
            <p:nvPr/>
          </p:nvCxnSpPr>
          <p:spPr>
            <a:xfrm flipV="1">
              <a:off x="5005045" y="4359960"/>
              <a:ext cx="459273" cy="629157"/>
            </a:xfrm>
            <a:prstGeom prst="straightConnector1">
              <a:avLst/>
            </a:prstGeom>
            <a:ln>
              <a:solidFill>
                <a:srgbClr val="FFFFFF"/>
              </a:solidFill>
              <a:tailEnd type="arrow"/>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flipH="1">
              <a:off x="4882052" y="4989117"/>
              <a:ext cx="744048" cy="479920"/>
            </a:xfrm>
            <a:prstGeom prst="straightConnector1">
              <a:avLst/>
            </a:prstGeom>
            <a:ln>
              <a:solidFill>
                <a:srgbClr val="FFFFFF"/>
              </a:solidFill>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a:off x="4478421" y="4181647"/>
              <a:ext cx="1147679" cy="807470"/>
            </a:xfrm>
            <a:prstGeom prst="straightConnector1">
              <a:avLst/>
            </a:prstGeom>
            <a:ln>
              <a:solidFill>
                <a:srgbClr val="FFFFFF"/>
              </a:solidFill>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a:endCxn id="17" idx="1"/>
            </p:cNvCxnSpPr>
            <p:nvPr/>
          </p:nvCxnSpPr>
          <p:spPr>
            <a:xfrm flipH="1" flipV="1">
              <a:off x="4519028" y="4359960"/>
              <a:ext cx="363024" cy="1109077"/>
            </a:xfrm>
            <a:prstGeom prst="straightConnector1">
              <a:avLst/>
            </a:prstGeom>
            <a:ln>
              <a:solidFill>
                <a:srgbClr val="FFFFFF"/>
              </a:solidFill>
              <a:tailEnd type="arrow"/>
            </a:ln>
          </p:spPr>
          <p:style>
            <a:lnRef idx="2">
              <a:schemeClr val="accent1"/>
            </a:lnRef>
            <a:fillRef idx="0">
              <a:schemeClr val="accent1"/>
            </a:fillRef>
            <a:effectRef idx="1">
              <a:schemeClr val="accent1"/>
            </a:effectRef>
            <a:fontRef idx="minor">
              <a:schemeClr val="tx1"/>
            </a:fontRef>
          </p:style>
        </p:cxnSp>
        <p:sp>
          <p:nvSpPr>
            <p:cNvPr id="23" name="Oval 22"/>
            <p:cNvSpPr/>
            <p:nvPr/>
          </p:nvSpPr>
          <p:spPr>
            <a:xfrm>
              <a:off x="4657467" y="4815327"/>
              <a:ext cx="347578" cy="347579"/>
            </a:xfrm>
            <a:prstGeom prst="ellipse">
              <a:avLst/>
            </a:prstGeom>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4" name="Group 23"/>
          <p:cNvGrpSpPr/>
          <p:nvPr/>
        </p:nvGrpSpPr>
        <p:grpSpPr>
          <a:xfrm>
            <a:off x="6983258" y="2468123"/>
            <a:ext cx="916141" cy="684948"/>
            <a:chOff x="990600" y="4181647"/>
            <a:chExt cx="1482558" cy="1363579"/>
          </a:xfrm>
        </p:grpSpPr>
        <p:sp>
          <p:nvSpPr>
            <p:cNvPr id="25" name="Donut 24"/>
            <p:cNvSpPr/>
            <p:nvPr/>
          </p:nvSpPr>
          <p:spPr>
            <a:xfrm>
              <a:off x="1136316" y="4181647"/>
              <a:ext cx="1336842" cy="1363579"/>
            </a:xfrm>
            <a:prstGeom prst="donut">
              <a:avLst>
                <a:gd name="adj" fmla="val 1947"/>
              </a:avLst>
            </a:prstGeom>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6" name="Oval 25"/>
            <p:cNvSpPr/>
            <p:nvPr/>
          </p:nvSpPr>
          <p:spPr>
            <a:xfrm>
              <a:off x="1630947" y="4689658"/>
              <a:ext cx="347578" cy="347579"/>
            </a:xfrm>
            <a:prstGeom prst="ellipse">
              <a:avLst/>
            </a:prstGeom>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7" name="Straight Arrow Connector 26"/>
            <p:cNvCxnSpPr>
              <a:endCxn id="26" idx="0"/>
            </p:cNvCxnSpPr>
            <p:nvPr/>
          </p:nvCxnSpPr>
          <p:spPr>
            <a:xfrm>
              <a:off x="1804736" y="4428067"/>
              <a:ext cx="0" cy="261591"/>
            </a:xfrm>
            <a:prstGeom prst="straightConnector1">
              <a:avLst/>
            </a:prstGeom>
            <a:ln>
              <a:solidFill>
                <a:srgbClr val="FFFFFF"/>
              </a:solidFill>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stCxn id="25" idx="6"/>
              <a:endCxn id="26" idx="6"/>
            </p:cNvCxnSpPr>
            <p:nvPr/>
          </p:nvCxnSpPr>
          <p:spPr>
            <a:xfrm flipH="1">
              <a:off x="1978525" y="4863437"/>
              <a:ext cx="494633" cy="11"/>
            </a:xfrm>
            <a:prstGeom prst="straightConnector1">
              <a:avLst/>
            </a:prstGeom>
            <a:ln>
              <a:solidFill>
                <a:srgbClr val="FFFFFF"/>
              </a:solidFill>
              <a:tailEnd type="arrow"/>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a:stCxn id="25" idx="4"/>
              <a:endCxn id="26" idx="4"/>
            </p:cNvCxnSpPr>
            <p:nvPr/>
          </p:nvCxnSpPr>
          <p:spPr>
            <a:xfrm flipH="1" flipV="1">
              <a:off x="1804736" y="5037237"/>
              <a:ext cx="1" cy="507989"/>
            </a:xfrm>
            <a:prstGeom prst="straightConnector1">
              <a:avLst/>
            </a:prstGeom>
            <a:ln>
              <a:solidFill>
                <a:srgbClr val="FFFFFF"/>
              </a:solidFill>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endCxn id="26" idx="2"/>
            </p:cNvCxnSpPr>
            <p:nvPr/>
          </p:nvCxnSpPr>
          <p:spPr>
            <a:xfrm>
              <a:off x="990600" y="4863448"/>
              <a:ext cx="640347" cy="0"/>
            </a:xfrm>
            <a:prstGeom prst="straightConnector1">
              <a:avLst/>
            </a:prstGeom>
            <a:ln>
              <a:solidFill>
                <a:srgbClr val="FFFFFF"/>
              </a:solidFill>
              <a:tailEnd type="arrow"/>
            </a:ln>
          </p:spPr>
          <p:style>
            <a:lnRef idx="2">
              <a:schemeClr val="accent1"/>
            </a:lnRef>
            <a:fillRef idx="0">
              <a:schemeClr val="accent1"/>
            </a:fillRef>
            <a:effectRef idx="1">
              <a:schemeClr val="accent1"/>
            </a:effectRef>
            <a:fontRef idx="minor">
              <a:schemeClr val="tx1"/>
            </a:fontRef>
          </p:style>
        </p:cxnSp>
      </p:grpSp>
      <p:grpSp>
        <p:nvGrpSpPr>
          <p:cNvPr id="31" name="Group 30"/>
          <p:cNvGrpSpPr/>
          <p:nvPr/>
        </p:nvGrpSpPr>
        <p:grpSpPr>
          <a:xfrm>
            <a:off x="7277100" y="117590"/>
            <a:ext cx="1790700" cy="535607"/>
            <a:chOff x="2603500" y="711200"/>
            <a:chExt cx="5791200" cy="4425950"/>
          </a:xfrm>
        </p:grpSpPr>
        <p:sp>
          <p:nvSpPr>
            <p:cNvPr id="32" name="Rectangle 31"/>
            <p:cNvSpPr/>
            <p:nvPr/>
          </p:nvSpPr>
          <p:spPr>
            <a:xfrm>
              <a:off x="2717800" y="4044400"/>
              <a:ext cx="1092200" cy="1086399"/>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3" name="Straight Arrow Connector 32"/>
            <p:cNvCxnSpPr/>
            <p:nvPr/>
          </p:nvCxnSpPr>
          <p:spPr>
            <a:xfrm flipV="1">
              <a:off x="2616200" y="711200"/>
              <a:ext cx="0" cy="4419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p:nvPr/>
          </p:nvCxnSpPr>
          <p:spPr>
            <a:xfrm>
              <a:off x="2603500" y="5137150"/>
              <a:ext cx="57912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5" name="Rectangle 34"/>
            <p:cNvSpPr/>
            <p:nvPr/>
          </p:nvSpPr>
          <p:spPr>
            <a:xfrm>
              <a:off x="3811587" y="3420298"/>
              <a:ext cx="1092200" cy="1710501"/>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angle 35"/>
            <p:cNvSpPr/>
            <p:nvPr/>
          </p:nvSpPr>
          <p:spPr>
            <a:xfrm>
              <a:off x="4892674" y="2669064"/>
              <a:ext cx="1092200" cy="2461735"/>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a:xfrm>
              <a:off x="5999161" y="1790700"/>
              <a:ext cx="1092200" cy="3340100"/>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Rectangle 37"/>
            <p:cNvSpPr/>
            <p:nvPr/>
          </p:nvSpPr>
          <p:spPr>
            <a:xfrm>
              <a:off x="7092948" y="1108810"/>
              <a:ext cx="1092200" cy="4021989"/>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custDataLst>
      <p:tags r:id="rId1"/>
    </p:custDataLst>
    <p:extLst>
      <p:ext uri="{BB962C8B-B14F-4D97-AF65-F5344CB8AC3E}">
        <p14:creationId xmlns:p14="http://schemas.microsoft.com/office/powerpoint/2010/main" val="3362477759"/>
      </p:ext>
    </p:extLst>
  </p:cSld>
  <p:clrMapOvr>
    <a:masterClrMapping/>
  </p:clrMapOvr>
  <mc:AlternateContent xmlns:mc="http://schemas.openxmlformats.org/markup-compatibility/2006" xmlns:p14="http://schemas.microsoft.com/office/powerpoint/2010/main">
    <mc:Choice Requires="p14">
      <p:transition spd="slow" p14:dur="2000" advTm="63689"/>
    </mc:Choice>
    <mc:Fallback xmlns="">
      <p:transition xmlns:p14="http://schemas.microsoft.com/office/powerpoint/2010/main" spd="slow" advTm="63689"/>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14016" y="355600"/>
            <a:ext cx="1154282" cy="461665"/>
          </a:xfrm>
          <a:prstGeom prst="rect">
            <a:avLst/>
          </a:prstGeom>
          <a:noFill/>
        </p:spPr>
        <p:txBody>
          <a:bodyPr wrap="none" rtlCol="0">
            <a:spAutoFit/>
          </a:bodyPr>
          <a:lstStyle/>
          <a:p>
            <a:r>
              <a:rPr lang="de-CH" sz="2400" b="1" smtClean="0">
                <a:solidFill>
                  <a:srgbClr val="376092"/>
                </a:solidFill>
              </a:rPr>
              <a:t>Agenda</a:t>
            </a:r>
            <a:endParaRPr lang="de-CH" sz="2400" b="1">
              <a:solidFill>
                <a:srgbClr val="376092"/>
              </a:solidFill>
            </a:endParaRPr>
          </a:p>
        </p:txBody>
      </p:sp>
      <p:sp>
        <p:nvSpPr>
          <p:cNvPr id="10" name="Slide Number Placeholder 9"/>
          <p:cNvSpPr>
            <a:spLocks noGrp="1"/>
          </p:cNvSpPr>
          <p:nvPr>
            <p:ph type="sldNum" sz="quarter" idx="12"/>
          </p:nvPr>
        </p:nvSpPr>
        <p:spPr>
          <a:xfrm>
            <a:off x="6146800" y="6356350"/>
            <a:ext cx="2133600" cy="365125"/>
          </a:xfrm>
        </p:spPr>
        <p:txBody>
          <a:bodyPr/>
          <a:lstStyle/>
          <a:p>
            <a:fld id="{B0FBCA51-B7B3-D942-BAF7-C6738ECF227F}" type="slidenum">
              <a:rPr lang="de-CH" smtClean="0"/>
              <a:t>16</a:t>
            </a:fld>
            <a:endParaRPr lang="de-CH"/>
          </a:p>
        </p:txBody>
      </p:sp>
      <p:sp>
        <p:nvSpPr>
          <p:cNvPr id="2" name="Rectangle 1"/>
          <p:cNvSpPr/>
          <p:nvPr/>
        </p:nvSpPr>
        <p:spPr>
          <a:xfrm>
            <a:off x="2717800" y="4044400"/>
            <a:ext cx="1092200" cy="1086399"/>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cxnSp>
        <p:nvCxnSpPr>
          <p:cNvPr id="5" name="Straight Arrow Connector 4"/>
          <p:cNvCxnSpPr/>
          <p:nvPr/>
        </p:nvCxnSpPr>
        <p:spPr>
          <a:xfrm flipV="1">
            <a:off x="2603500" y="698500"/>
            <a:ext cx="0" cy="4419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a:off x="2603500" y="5137150"/>
            <a:ext cx="57912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173279" y="2755900"/>
            <a:ext cx="1244602" cy="461665"/>
          </a:xfrm>
          <a:prstGeom prst="rect">
            <a:avLst/>
          </a:prstGeom>
          <a:noFill/>
        </p:spPr>
        <p:txBody>
          <a:bodyPr wrap="none" rtlCol="0">
            <a:spAutoFit/>
          </a:bodyPr>
          <a:lstStyle/>
          <a:p>
            <a:pPr algn="ctr"/>
            <a:r>
              <a:rPr lang="de-CH" sz="2400" smtClean="0"/>
              <a:t>Wirkung</a:t>
            </a:r>
          </a:p>
        </p:txBody>
      </p:sp>
      <p:sp>
        <p:nvSpPr>
          <p:cNvPr id="15" name="TextBox 14"/>
          <p:cNvSpPr txBox="1"/>
          <p:nvPr/>
        </p:nvSpPr>
        <p:spPr>
          <a:xfrm>
            <a:off x="4961173" y="5921286"/>
            <a:ext cx="1117614" cy="461665"/>
          </a:xfrm>
          <a:prstGeom prst="rect">
            <a:avLst/>
          </a:prstGeom>
          <a:noFill/>
        </p:spPr>
        <p:txBody>
          <a:bodyPr wrap="none" rtlCol="0">
            <a:spAutoFit/>
          </a:bodyPr>
          <a:lstStyle/>
          <a:p>
            <a:pPr algn="ctr"/>
            <a:r>
              <a:rPr lang="de-CH" sz="2400" smtClean="0"/>
              <a:t>Change</a:t>
            </a:r>
          </a:p>
        </p:txBody>
      </p:sp>
      <p:sp>
        <p:nvSpPr>
          <p:cNvPr id="21" name="Rectangle 20"/>
          <p:cNvSpPr/>
          <p:nvPr/>
        </p:nvSpPr>
        <p:spPr>
          <a:xfrm>
            <a:off x="3811587" y="3420298"/>
            <a:ext cx="1092200" cy="1710501"/>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22" name="Rectangle 21"/>
          <p:cNvSpPr/>
          <p:nvPr/>
        </p:nvSpPr>
        <p:spPr>
          <a:xfrm>
            <a:off x="4892674" y="2669064"/>
            <a:ext cx="1092200" cy="2461735"/>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23" name="Rectangle 22"/>
          <p:cNvSpPr/>
          <p:nvPr/>
        </p:nvSpPr>
        <p:spPr>
          <a:xfrm>
            <a:off x="5999161" y="1790700"/>
            <a:ext cx="1092200" cy="3340100"/>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24" name="Rectangle 23"/>
          <p:cNvSpPr/>
          <p:nvPr/>
        </p:nvSpPr>
        <p:spPr>
          <a:xfrm>
            <a:off x="7092948" y="1108810"/>
            <a:ext cx="1092200" cy="4021989"/>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4" name="TextBox 3"/>
          <p:cNvSpPr txBox="1"/>
          <p:nvPr/>
        </p:nvSpPr>
        <p:spPr>
          <a:xfrm>
            <a:off x="2741389" y="4051012"/>
            <a:ext cx="1049987" cy="584776"/>
          </a:xfrm>
          <a:prstGeom prst="rect">
            <a:avLst/>
          </a:prstGeom>
          <a:noFill/>
        </p:spPr>
        <p:txBody>
          <a:bodyPr wrap="none" rtlCol="0">
            <a:spAutoFit/>
          </a:bodyPr>
          <a:lstStyle/>
          <a:p>
            <a:pPr algn="ctr"/>
            <a:r>
              <a:rPr lang="de-CH" sz="1600" smtClean="0"/>
              <a:t>Stärken</a:t>
            </a:r>
            <a:br>
              <a:rPr lang="de-CH" sz="1600" smtClean="0"/>
            </a:br>
            <a:r>
              <a:rPr lang="de-CH" sz="1600" smtClean="0"/>
              <a:t>klarstellen</a:t>
            </a:r>
            <a:endParaRPr lang="de-CH" sz="1600"/>
          </a:p>
        </p:txBody>
      </p:sp>
      <p:sp>
        <p:nvSpPr>
          <p:cNvPr id="14" name="TextBox 13"/>
          <p:cNvSpPr txBox="1"/>
          <p:nvPr/>
        </p:nvSpPr>
        <p:spPr>
          <a:xfrm>
            <a:off x="3823705" y="3436203"/>
            <a:ext cx="1072930" cy="584776"/>
          </a:xfrm>
          <a:prstGeom prst="rect">
            <a:avLst/>
          </a:prstGeom>
          <a:noFill/>
        </p:spPr>
        <p:txBody>
          <a:bodyPr wrap="none" rtlCol="0">
            <a:spAutoFit/>
          </a:bodyPr>
          <a:lstStyle/>
          <a:p>
            <a:pPr algn="ctr"/>
            <a:r>
              <a:rPr lang="de-CH" sz="1600" smtClean="0"/>
              <a:t>Stärken</a:t>
            </a:r>
            <a:br>
              <a:rPr lang="de-CH" sz="1600" smtClean="0"/>
            </a:br>
            <a:r>
              <a:rPr lang="de-CH" sz="1600" smtClean="0"/>
              <a:t>verstärken</a:t>
            </a:r>
            <a:endParaRPr lang="de-CH" sz="1600"/>
          </a:p>
        </p:txBody>
      </p:sp>
      <p:sp>
        <p:nvSpPr>
          <p:cNvPr id="16" name="TextBox 15"/>
          <p:cNvSpPr txBox="1"/>
          <p:nvPr/>
        </p:nvSpPr>
        <p:spPr>
          <a:xfrm>
            <a:off x="4874474" y="2701498"/>
            <a:ext cx="1122924" cy="830997"/>
          </a:xfrm>
          <a:prstGeom prst="rect">
            <a:avLst/>
          </a:prstGeom>
          <a:noFill/>
        </p:spPr>
        <p:txBody>
          <a:bodyPr wrap="none" rtlCol="0">
            <a:spAutoFit/>
          </a:bodyPr>
          <a:lstStyle/>
          <a:p>
            <a:pPr algn="ctr"/>
            <a:r>
              <a:rPr lang="de-CH" sz="1600" dirty="0" smtClean="0"/>
              <a:t>Schwächen</a:t>
            </a:r>
            <a:br>
              <a:rPr lang="de-CH" sz="1600" dirty="0" smtClean="0"/>
            </a:br>
            <a:r>
              <a:rPr lang="de-CH" sz="1600" dirty="0" err="1" smtClean="0"/>
              <a:t>neutrali</a:t>
            </a:r>
            <a:r>
              <a:rPr lang="de-CH" sz="1600" dirty="0" smtClean="0"/>
              <a:t>-</a:t>
            </a:r>
            <a:br>
              <a:rPr lang="de-CH" sz="1600" dirty="0" smtClean="0"/>
            </a:br>
            <a:r>
              <a:rPr lang="de-CH" sz="1600" dirty="0" err="1" smtClean="0"/>
              <a:t>sieren</a:t>
            </a:r>
            <a:endParaRPr lang="de-CH" sz="1600" dirty="0"/>
          </a:p>
        </p:txBody>
      </p:sp>
      <p:sp>
        <p:nvSpPr>
          <p:cNvPr id="17" name="TextBox 16"/>
          <p:cNvSpPr txBox="1"/>
          <p:nvPr/>
        </p:nvSpPr>
        <p:spPr>
          <a:xfrm>
            <a:off x="5981444" y="1819701"/>
            <a:ext cx="1109098" cy="830997"/>
          </a:xfrm>
          <a:prstGeom prst="rect">
            <a:avLst/>
          </a:prstGeom>
          <a:noFill/>
        </p:spPr>
        <p:txBody>
          <a:bodyPr wrap="none" rtlCol="0">
            <a:spAutoFit/>
          </a:bodyPr>
          <a:lstStyle/>
          <a:p>
            <a:pPr algn="ctr"/>
            <a:r>
              <a:rPr lang="de-CH" sz="1600" smtClean="0"/>
              <a:t>Zusatz-</a:t>
            </a:r>
            <a:br>
              <a:rPr lang="de-CH" sz="1600" smtClean="0"/>
            </a:br>
            <a:r>
              <a:rPr lang="de-CH" sz="1600" smtClean="0"/>
              <a:t>Stärke</a:t>
            </a:r>
            <a:br>
              <a:rPr lang="de-CH" sz="1600" smtClean="0"/>
            </a:br>
            <a:r>
              <a:rPr lang="de-CH" sz="1600" smtClean="0"/>
              <a:t>integrieren</a:t>
            </a:r>
            <a:endParaRPr lang="de-CH" sz="1600"/>
          </a:p>
        </p:txBody>
      </p:sp>
      <p:sp>
        <p:nvSpPr>
          <p:cNvPr id="18" name="TextBox 17"/>
          <p:cNvSpPr txBox="1"/>
          <p:nvPr/>
        </p:nvSpPr>
        <p:spPr>
          <a:xfrm>
            <a:off x="7105719" y="1108810"/>
            <a:ext cx="1072429" cy="830997"/>
          </a:xfrm>
          <a:prstGeom prst="rect">
            <a:avLst/>
          </a:prstGeom>
          <a:noFill/>
        </p:spPr>
        <p:txBody>
          <a:bodyPr wrap="none" rtlCol="0">
            <a:spAutoFit/>
          </a:bodyPr>
          <a:lstStyle/>
          <a:p>
            <a:pPr algn="ctr"/>
            <a:r>
              <a:rPr lang="de-CH" sz="1600" smtClean="0"/>
              <a:t>Neues </a:t>
            </a:r>
          </a:p>
          <a:p>
            <a:pPr algn="ctr"/>
            <a:r>
              <a:rPr lang="de-CH" sz="1600" smtClean="0"/>
              <a:t>Paradigma</a:t>
            </a:r>
            <a:br>
              <a:rPr lang="de-CH" sz="1600" smtClean="0"/>
            </a:br>
            <a:r>
              <a:rPr lang="de-CH" sz="1600" smtClean="0"/>
              <a:t>beitreten</a:t>
            </a:r>
            <a:endParaRPr lang="de-CH" sz="1600"/>
          </a:p>
        </p:txBody>
      </p:sp>
      <p:sp>
        <p:nvSpPr>
          <p:cNvPr id="25" name="TextBox 24"/>
          <p:cNvSpPr txBox="1"/>
          <p:nvPr/>
        </p:nvSpPr>
        <p:spPr>
          <a:xfrm>
            <a:off x="1177113" y="2599591"/>
            <a:ext cx="803926" cy="830997"/>
          </a:xfrm>
          <a:prstGeom prst="rect">
            <a:avLst/>
          </a:prstGeom>
          <a:noFill/>
        </p:spPr>
        <p:txBody>
          <a:bodyPr wrap="none" rtlCol="0">
            <a:spAutoFit/>
          </a:bodyPr>
          <a:lstStyle/>
          <a:p>
            <a:pPr algn="r"/>
            <a:r>
              <a:rPr lang="de-CH" sz="1600" smtClean="0"/>
              <a:t>Krise</a:t>
            </a:r>
            <a:br>
              <a:rPr lang="de-CH" sz="1600" smtClean="0"/>
            </a:br>
            <a:r>
              <a:rPr lang="de-CH" sz="1600" smtClean="0"/>
              <a:t>Über-</a:t>
            </a:r>
            <a:br>
              <a:rPr lang="de-CH" sz="1600" smtClean="0"/>
            </a:br>
            <a:r>
              <a:rPr lang="de-CH" sz="1600" smtClean="0"/>
              <a:t>winden</a:t>
            </a:r>
            <a:endParaRPr lang="de-CH" sz="1600"/>
          </a:p>
        </p:txBody>
      </p:sp>
      <p:sp>
        <p:nvSpPr>
          <p:cNvPr id="9" name="Left Brace 8"/>
          <p:cNvSpPr/>
          <p:nvPr/>
        </p:nvSpPr>
        <p:spPr>
          <a:xfrm>
            <a:off x="1991850" y="1108810"/>
            <a:ext cx="510050" cy="1541888"/>
          </a:xfrm>
          <a:prstGeom prst="leftBrace">
            <a:avLst>
              <a:gd name="adj1" fmla="val 59353"/>
              <a:gd name="adj2" fmla="val 49176"/>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de-CH"/>
          </a:p>
        </p:txBody>
      </p:sp>
      <p:sp>
        <p:nvSpPr>
          <p:cNvPr id="26" name="Left Brace 25"/>
          <p:cNvSpPr/>
          <p:nvPr/>
        </p:nvSpPr>
        <p:spPr>
          <a:xfrm>
            <a:off x="1966450" y="3420298"/>
            <a:ext cx="510050" cy="1732300"/>
          </a:xfrm>
          <a:prstGeom prst="leftBrace">
            <a:avLst>
              <a:gd name="adj1" fmla="val 59353"/>
              <a:gd name="adj2" fmla="val 49176"/>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de-CH"/>
          </a:p>
        </p:txBody>
      </p:sp>
      <p:sp>
        <p:nvSpPr>
          <p:cNvPr id="27" name="Left Brace 26"/>
          <p:cNvSpPr/>
          <p:nvPr/>
        </p:nvSpPr>
        <p:spPr>
          <a:xfrm>
            <a:off x="1941050" y="2650698"/>
            <a:ext cx="510050" cy="736600"/>
          </a:xfrm>
          <a:prstGeom prst="leftBrace">
            <a:avLst>
              <a:gd name="adj1" fmla="val 59353"/>
              <a:gd name="adj2" fmla="val 49176"/>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de-CH"/>
          </a:p>
        </p:txBody>
      </p:sp>
      <p:cxnSp>
        <p:nvCxnSpPr>
          <p:cNvPr id="28" name="Straight Arrow Connector 27"/>
          <p:cNvCxnSpPr/>
          <p:nvPr/>
        </p:nvCxnSpPr>
        <p:spPr>
          <a:xfrm>
            <a:off x="2717800" y="5461000"/>
            <a:ext cx="2198422"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p:nvPr/>
        </p:nvCxnSpPr>
        <p:spPr>
          <a:xfrm>
            <a:off x="6019800" y="5270499"/>
            <a:ext cx="2198422"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p:nvPr/>
        </p:nvCxnSpPr>
        <p:spPr>
          <a:xfrm>
            <a:off x="4901140" y="5359400"/>
            <a:ext cx="1128448"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a:off x="2717800" y="5434736"/>
            <a:ext cx="2174873" cy="584776"/>
          </a:xfrm>
          <a:prstGeom prst="rect">
            <a:avLst/>
          </a:prstGeom>
          <a:noFill/>
        </p:spPr>
        <p:txBody>
          <a:bodyPr wrap="square" rtlCol="0">
            <a:spAutoFit/>
          </a:bodyPr>
          <a:lstStyle/>
          <a:p>
            <a:pPr algn="ctr"/>
            <a:r>
              <a:rPr lang="de-CH" sz="1600" smtClean="0"/>
              <a:t>Bestehendes Potential</a:t>
            </a:r>
            <a:br>
              <a:rPr lang="de-CH" sz="1600" smtClean="0"/>
            </a:br>
            <a:r>
              <a:rPr lang="de-CH" sz="1600" smtClean="0"/>
              <a:t>ausnutzen</a:t>
            </a:r>
          </a:p>
        </p:txBody>
      </p:sp>
      <p:sp>
        <p:nvSpPr>
          <p:cNvPr id="35" name="TextBox 34"/>
          <p:cNvSpPr txBox="1"/>
          <p:nvPr/>
        </p:nvSpPr>
        <p:spPr>
          <a:xfrm>
            <a:off x="6258588" y="5270500"/>
            <a:ext cx="1748097" cy="584776"/>
          </a:xfrm>
          <a:prstGeom prst="rect">
            <a:avLst/>
          </a:prstGeom>
          <a:noFill/>
        </p:spPr>
        <p:txBody>
          <a:bodyPr wrap="square" rtlCol="0">
            <a:spAutoFit/>
          </a:bodyPr>
          <a:lstStyle/>
          <a:p>
            <a:pPr algn="ctr"/>
            <a:r>
              <a:rPr lang="de-CH" sz="1600" smtClean="0"/>
              <a:t>Neues Potential</a:t>
            </a:r>
            <a:br>
              <a:rPr lang="de-CH" sz="1600" smtClean="0"/>
            </a:br>
            <a:r>
              <a:rPr lang="de-CH" sz="1600" smtClean="0"/>
              <a:t>schaffen</a:t>
            </a:r>
          </a:p>
        </p:txBody>
      </p:sp>
      <p:sp>
        <p:nvSpPr>
          <p:cNvPr id="36" name="TextBox 35"/>
          <p:cNvSpPr txBox="1"/>
          <p:nvPr/>
        </p:nvSpPr>
        <p:spPr>
          <a:xfrm>
            <a:off x="4759420" y="5384512"/>
            <a:ext cx="1417542" cy="584776"/>
          </a:xfrm>
          <a:prstGeom prst="rect">
            <a:avLst/>
          </a:prstGeom>
          <a:noFill/>
        </p:spPr>
        <p:txBody>
          <a:bodyPr wrap="square" rtlCol="0">
            <a:spAutoFit/>
          </a:bodyPr>
          <a:lstStyle/>
          <a:p>
            <a:pPr algn="ctr"/>
            <a:r>
              <a:rPr lang="de-CH" sz="1600" smtClean="0"/>
              <a:t>Revitali-</a:t>
            </a:r>
            <a:br>
              <a:rPr lang="de-CH" sz="1600" smtClean="0"/>
            </a:br>
            <a:r>
              <a:rPr lang="de-CH" sz="1600" smtClean="0"/>
              <a:t>sieren</a:t>
            </a:r>
          </a:p>
        </p:txBody>
      </p:sp>
      <p:sp>
        <p:nvSpPr>
          <p:cNvPr id="33" name="TextBox 32"/>
          <p:cNvSpPr txBox="1"/>
          <p:nvPr/>
        </p:nvSpPr>
        <p:spPr>
          <a:xfrm>
            <a:off x="2849502" y="4546888"/>
            <a:ext cx="809524" cy="584776"/>
          </a:xfrm>
          <a:prstGeom prst="rect">
            <a:avLst/>
          </a:prstGeom>
          <a:noFill/>
        </p:spPr>
        <p:txBody>
          <a:bodyPr wrap="none" rtlCol="0">
            <a:spAutoFit/>
          </a:bodyPr>
          <a:lstStyle/>
          <a:p>
            <a:pPr algn="ctr"/>
            <a:r>
              <a:rPr lang="de-CH" sz="1600" i="1" smtClean="0"/>
              <a:t>Markt-</a:t>
            </a:r>
            <a:br>
              <a:rPr lang="de-CH" sz="1600" i="1" smtClean="0"/>
            </a:br>
            <a:r>
              <a:rPr lang="de-CH" sz="1600" i="1" smtClean="0"/>
              <a:t>profile</a:t>
            </a:r>
            <a:endParaRPr lang="de-CH" sz="1600" i="1"/>
          </a:p>
        </p:txBody>
      </p:sp>
      <p:sp>
        <p:nvSpPr>
          <p:cNvPr id="37" name="TextBox 36"/>
          <p:cNvSpPr txBox="1"/>
          <p:nvPr/>
        </p:nvSpPr>
        <p:spPr>
          <a:xfrm>
            <a:off x="3696490" y="4571423"/>
            <a:ext cx="1346630" cy="584776"/>
          </a:xfrm>
          <a:prstGeom prst="rect">
            <a:avLst/>
          </a:prstGeom>
          <a:noFill/>
        </p:spPr>
        <p:txBody>
          <a:bodyPr wrap="none" rtlCol="0">
            <a:spAutoFit/>
          </a:bodyPr>
          <a:lstStyle/>
          <a:p>
            <a:pPr algn="ctr"/>
            <a:r>
              <a:rPr lang="de-CH" sz="1600" i="1" smtClean="0"/>
              <a:t>Abgestimmte</a:t>
            </a:r>
            <a:br>
              <a:rPr lang="de-CH" sz="1600" i="1" smtClean="0"/>
            </a:br>
            <a:r>
              <a:rPr lang="de-CH" sz="1600" i="1" smtClean="0"/>
              <a:t>Operationen</a:t>
            </a:r>
            <a:endParaRPr lang="de-CH" sz="1600" i="1"/>
          </a:p>
        </p:txBody>
      </p:sp>
      <p:sp>
        <p:nvSpPr>
          <p:cNvPr id="32" name="TextBox 31"/>
          <p:cNvSpPr txBox="1"/>
          <p:nvPr/>
        </p:nvSpPr>
        <p:spPr>
          <a:xfrm>
            <a:off x="4793272" y="4571423"/>
            <a:ext cx="1312066" cy="584776"/>
          </a:xfrm>
          <a:prstGeom prst="rect">
            <a:avLst/>
          </a:prstGeom>
          <a:noFill/>
        </p:spPr>
        <p:txBody>
          <a:bodyPr wrap="none" rtlCol="0">
            <a:spAutoFit/>
          </a:bodyPr>
          <a:lstStyle/>
          <a:p>
            <a:pPr algn="ctr"/>
            <a:r>
              <a:rPr lang="de-CH" sz="1600" i="1" smtClean="0"/>
              <a:t>Robuste</a:t>
            </a:r>
            <a:br>
              <a:rPr lang="de-CH" sz="1600" i="1" smtClean="0"/>
            </a:br>
            <a:r>
              <a:rPr lang="de-CH" sz="1600" i="1" smtClean="0"/>
              <a:t>Organisation</a:t>
            </a:r>
            <a:endParaRPr lang="de-CH" sz="1600" i="1"/>
          </a:p>
        </p:txBody>
      </p:sp>
      <p:sp>
        <p:nvSpPr>
          <p:cNvPr id="38" name="TextBox 37"/>
          <p:cNvSpPr txBox="1"/>
          <p:nvPr/>
        </p:nvSpPr>
        <p:spPr>
          <a:xfrm>
            <a:off x="5910872" y="4317423"/>
            <a:ext cx="1312066" cy="830997"/>
          </a:xfrm>
          <a:prstGeom prst="rect">
            <a:avLst/>
          </a:prstGeom>
          <a:noFill/>
        </p:spPr>
        <p:txBody>
          <a:bodyPr wrap="none" rtlCol="0">
            <a:spAutoFit/>
          </a:bodyPr>
          <a:lstStyle/>
          <a:p>
            <a:pPr algn="ctr"/>
            <a:r>
              <a:rPr lang="de-CH" sz="1600" i="1" smtClean="0"/>
              <a:t>Trans-</a:t>
            </a:r>
            <a:br>
              <a:rPr lang="de-CH" sz="1600" i="1" smtClean="0"/>
            </a:br>
            <a:r>
              <a:rPr lang="de-CH" sz="1600" i="1" smtClean="0"/>
              <a:t>formierte</a:t>
            </a:r>
            <a:br>
              <a:rPr lang="de-CH" sz="1600" i="1" smtClean="0"/>
            </a:br>
            <a:r>
              <a:rPr lang="de-CH" sz="1600" i="1" smtClean="0"/>
              <a:t>Organisation</a:t>
            </a:r>
            <a:endParaRPr lang="de-CH" sz="1600" i="1"/>
          </a:p>
        </p:txBody>
      </p:sp>
      <p:sp>
        <p:nvSpPr>
          <p:cNvPr id="39" name="TextBox 38"/>
          <p:cNvSpPr txBox="1"/>
          <p:nvPr/>
        </p:nvSpPr>
        <p:spPr>
          <a:xfrm>
            <a:off x="782478" y="3860224"/>
            <a:ext cx="1187545" cy="830997"/>
          </a:xfrm>
          <a:prstGeom prst="rect">
            <a:avLst/>
          </a:prstGeom>
          <a:noFill/>
        </p:spPr>
        <p:txBody>
          <a:bodyPr wrap="none" rtlCol="0">
            <a:spAutoFit/>
          </a:bodyPr>
          <a:lstStyle/>
          <a:p>
            <a:pPr algn="r"/>
            <a:r>
              <a:rPr lang="de-CH" sz="1600" dirty="0" smtClean="0"/>
              <a:t>Das Gute</a:t>
            </a:r>
            <a:br>
              <a:rPr lang="de-CH" sz="1600" dirty="0" smtClean="0"/>
            </a:br>
            <a:r>
              <a:rPr lang="de-CH" sz="1600" dirty="0" smtClean="0"/>
              <a:t>noch besser</a:t>
            </a:r>
            <a:br>
              <a:rPr lang="de-CH" sz="1600" dirty="0" smtClean="0"/>
            </a:br>
            <a:r>
              <a:rPr lang="de-CH" sz="1600" dirty="0" smtClean="0"/>
              <a:t>machen</a:t>
            </a:r>
            <a:endParaRPr lang="de-CH" sz="1600" dirty="0"/>
          </a:p>
        </p:txBody>
      </p:sp>
      <p:sp>
        <p:nvSpPr>
          <p:cNvPr id="40" name="TextBox 39"/>
          <p:cNvSpPr txBox="1"/>
          <p:nvPr/>
        </p:nvSpPr>
        <p:spPr>
          <a:xfrm>
            <a:off x="621663" y="1449218"/>
            <a:ext cx="1370187" cy="830997"/>
          </a:xfrm>
          <a:prstGeom prst="rect">
            <a:avLst/>
          </a:prstGeom>
          <a:noFill/>
        </p:spPr>
        <p:txBody>
          <a:bodyPr wrap="none" rtlCol="0">
            <a:spAutoFit/>
          </a:bodyPr>
          <a:lstStyle/>
          <a:p>
            <a:pPr algn="r"/>
            <a:r>
              <a:rPr lang="de-CH" sz="1600" dirty="0" smtClean="0"/>
              <a:t>Das sehr Gute</a:t>
            </a:r>
            <a:br>
              <a:rPr lang="de-CH" sz="1600" dirty="0" smtClean="0"/>
            </a:br>
            <a:r>
              <a:rPr lang="de-CH" sz="1600" dirty="0" smtClean="0"/>
              <a:t>noch besser</a:t>
            </a:r>
            <a:br>
              <a:rPr lang="de-CH" sz="1600" dirty="0" smtClean="0"/>
            </a:br>
            <a:r>
              <a:rPr lang="de-CH" sz="1600" dirty="0" smtClean="0"/>
              <a:t> machen</a:t>
            </a:r>
            <a:endParaRPr lang="de-CH" sz="1600" dirty="0"/>
          </a:p>
        </p:txBody>
      </p:sp>
    </p:spTree>
    <p:custDataLst>
      <p:tags r:id="rId1"/>
    </p:custDataLst>
    <p:extLst>
      <p:ext uri="{BB962C8B-B14F-4D97-AF65-F5344CB8AC3E}">
        <p14:creationId xmlns:p14="http://schemas.microsoft.com/office/powerpoint/2010/main" val="3243013917"/>
      </p:ext>
    </p:extLst>
  </p:cSld>
  <p:clrMapOvr>
    <a:masterClrMapping/>
  </p:clrMapOvr>
  <mc:AlternateContent xmlns:mc="http://schemas.openxmlformats.org/markup-compatibility/2006" xmlns:p14="http://schemas.microsoft.com/office/powerpoint/2010/main">
    <mc:Choice Requires="p14">
      <p:transition spd="slow" p14:dur="2000" advTm="63689"/>
    </mc:Choice>
    <mc:Fallback xmlns="">
      <p:transition xmlns:p14="http://schemas.microsoft.com/office/powerpoint/2010/main" spd="slow" advTm="63689"/>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12416" y="266700"/>
            <a:ext cx="5546861" cy="461665"/>
          </a:xfrm>
          <a:prstGeom prst="rect">
            <a:avLst/>
          </a:prstGeom>
          <a:noFill/>
        </p:spPr>
        <p:txBody>
          <a:bodyPr wrap="none" rtlCol="0">
            <a:spAutoFit/>
          </a:bodyPr>
          <a:lstStyle/>
          <a:p>
            <a:r>
              <a:rPr lang="de-CH" sz="2400" b="1" smtClean="0">
                <a:solidFill>
                  <a:srgbClr val="376092"/>
                </a:solidFill>
              </a:rPr>
              <a:t>Neues Paradigma beitreten: Hintergrund I</a:t>
            </a:r>
            <a:endParaRPr lang="de-CH" sz="2400" b="1">
              <a:solidFill>
                <a:srgbClr val="376092"/>
              </a:solidFill>
            </a:endParaRPr>
          </a:p>
        </p:txBody>
      </p:sp>
      <p:sp>
        <p:nvSpPr>
          <p:cNvPr id="4" name="Slide Number Placeholder 3"/>
          <p:cNvSpPr>
            <a:spLocks noGrp="1"/>
          </p:cNvSpPr>
          <p:nvPr>
            <p:ph type="sldNum" sz="quarter" idx="12"/>
          </p:nvPr>
        </p:nvSpPr>
        <p:spPr/>
        <p:txBody>
          <a:bodyPr/>
          <a:lstStyle/>
          <a:p>
            <a:fld id="{B0FBCA51-B7B3-D942-BAF7-C6738ECF227F}" type="slidenum">
              <a:rPr lang="en-US" smtClean="0"/>
              <a:t>17</a:t>
            </a:fld>
            <a:endParaRPr lang="en-US"/>
          </a:p>
        </p:txBody>
      </p:sp>
      <p:sp>
        <p:nvSpPr>
          <p:cNvPr id="7" name="TextBox 6"/>
          <p:cNvSpPr txBox="1"/>
          <p:nvPr/>
        </p:nvSpPr>
        <p:spPr>
          <a:xfrm>
            <a:off x="661845" y="1296432"/>
            <a:ext cx="4328379" cy="369332"/>
          </a:xfrm>
          <a:prstGeom prst="rect">
            <a:avLst/>
          </a:prstGeom>
          <a:noFill/>
        </p:spPr>
        <p:txBody>
          <a:bodyPr wrap="none" rtlCol="0">
            <a:spAutoFit/>
          </a:bodyPr>
          <a:lstStyle/>
          <a:p>
            <a:r>
              <a:rPr lang="de-CH" smtClean="0"/>
              <a:t>Beispiel einer komplexen Wertkonfiguration</a:t>
            </a:r>
            <a:endParaRPr lang="de-CH"/>
          </a:p>
        </p:txBody>
      </p:sp>
      <p:graphicFrame>
        <p:nvGraphicFramePr>
          <p:cNvPr id="6" name="Content Placeholder 3"/>
          <p:cNvGraphicFramePr>
            <a:graphicFrameLocks/>
          </p:cNvGraphicFramePr>
          <p:nvPr>
            <p:extLst>
              <p:ext uri="{D42A27DB-BD31-4B8C-83A1-F6EECF244321}">
                <p14:modId xmlns:p14="http://schemas.microsoft.com/office/powerpoint/2010/main" val="1723252790"/>
              </p:ext>
            </p:extLst>
          </p:nvPr>
        </p:nvGraphicFramePr>
        <p:xfrm>
          <a:off x="723900" y="1930401"/>
          <a:ext cx="7581900" cy="3563542"/>
        </p:xfrm>
        <a:graphic>
          <a:graphicData uri="http://schemas.openxmlformats.org/drawingml/2006/table">
            <a:tbl>
              <a:tblPr firstRow="1" bandRow="1">
                <a:tableStyleId>{5C22544A-7EE6-4342-B048-85BDC9FD1C3A}</a:tableStyleId>
              </a:tblPr>
              <a:tblGrid>
                <a:gridCol w="1320800"/>
                <a:gridCol w="1524000"/>
                <a:gridCol w="1498600"/>
                <a:gridCol w="1549400"/>
                <a:gridCol w="1689100"/>
              </a:tblGrid>
              <a:tr h="1981199">
                <a:tc>
                  <a:txBody>
                    <a:bodyPr/>
                    <a:lstStyle/>
                    <a:p>
                      <a:r>
                        <a:rPr lang="de-CH" noProof="0" smtClean="0"/>
                        <a:t>Firma</a:t>
                      </a:r>
                      <a:endParaRPr lang="de-CH" noProof="0"/>
                    </a:p>
                  </a:txBody>
                  <a:tcPr/>
                </a:tc>
                <a:tc>
                  <a:txBody>
                    <a:bodyPr/>
                    <a:lstStyle/>
                    <a:p>
                      <a:pPr algn="ctr"/>
                      <a:r>
                        <a:rPr lang="de-CH" noProof="0" smtClean="0"/>
                        <a:t>Primäres Wertangebot</a:t>
                      </a:r>
                      <a:r>
                        <a:rPr lang="de-CH" baseline="0" noProof="0" smtClean="0"/>
                        <a:t> </a:t>
                      </a:r>
                      <a:br>
                        <a:rPr lang="de-CH" baseline="0" noProof="0" smtClean="0"/>
                      </a:br>
                      <a:r>
                        <a:rPr lang="de-CH" baseline="0" noProof="0" smtClean="0"/>
                        <a:t>in Degree</a:t>
                      </a:r>
                      <a:endParaRPr lang="de-CH" noProof="0"/>
                    </a:p>
                  </a:txBody>
                  <a:tcPr/>
                </a:tc>
                <a:tc>
                  <a:txBody>
                    <a:bodyPr/>
                    <a:lstStyle/>
                    <a:p>
                      <a:pPr algn="ctr"/>
                      <a:r>
                        <a:rPr lang="de-CH" noProof="0" smtClean="0"/>
                        <a:t>Primäres Wertangebot</a:t>
                      </a:r>
                      <a:r>
                        <a:rPr lang="de-CH" baseline="0" noProof="0" smtClean="0"/>
                        <a:t> </a:t>
                      </a:r>
                      <a:br>
                        <a:rPr lang="de-CH" baseline="0" noProof="0" smtClean="0"/>
                      </a:br>
                      <a:r>
                        <a:rPr lang="de-CH" baseline="0" noProof="0" smtClean="0"/>
                        <a:t>in Dexterity</a:t>
                      </a:r>
                      <a:endParaRPr lang="de-CH" noProof="0"/>
                    </a:p>
                  </a:txBody>
                  <a:tcPr/>
                </a:tc>
                <a:tc>
                  <a:txBody>
                    <a:bodyPr/>
                    <a:lstStyle/>
                    <a:p>
                      <a:pPr algn="ctr"/>
                      <a:r>
                        <a:rPr lang="de-CH" noProof="0" smtClean="0"/>
                        <a:t>Primäres Wertangebot</a:t>
                      </a:r>
                      <a:r>
                        <a:rPr lang="de-CH" baseline="0" noProof="0" smtClean="0"/>
                        <a:t> </a:t>
                      </a:r>
                      <a:br>
                        <a:rPr lang="de-CH" baseline="0" noProof="0" smtClean="0"/>
                      </a:br>
                      <a:r>
                        <a:rPr lang="de-CH" baseline="0" noProof="0" smtClean="0"/>
                        <a:t>in Deed</a:t>
                      </a:r>
                      <a:endParaRPr lang="de-CH" noProof="0"/>
                    </a:p>
                  </a:txBody>
                  <a:tcPr/>
                </a:tc>
                <a:tc>
                  <a:txBody>
                    <a:bodyPr/>
                    <a:lstStyle/>
                    <a:p>
                      <a:pPr algn="ctr"/>
                      <a:r>
                        <a:rPr lang="de-CH" noProof="0" smtClean="0"/>
                        <a:t>Primäres Wertangebot</a:t>
                      </a:r>
                      <a:r>
                        <a:rPr lang="de-CH" baseline="0" noProof="0" smtClean="0"/>
                        <a:t> </a:t>
                      </a:r>
                      <a:br>
                        <a:rPr lang="de-CH" baseline="0" noProof="0" smtClean="0"/>
                      </a:br>
                      <a:r>
                        <a:rPr lang="de-CH" baseline="0" noProof="0" smtClean="0"/>
                        <a:t>in Delight</a:t>
                      </a:r>
                      <a:endParaRPr lang="de-CH" noProof="0"/>
                    </a:p>
                  </a:txBody>
                  <a:tcPr/>
                </a:tc>
              </a:tr>
              <a:tr h="1582343">
                <a:tc>
                  <a:txBody>
                    <a:bodyPr/>
                    <a:lstStyle/>
                    <a:p>
                      <a:r>
                        <a:rPr lang="de-CH" sz="1400" noProof="0" smtClean="0"/>
                        <a:t>Walmart</a:t>
                      </a:r>
                      <a:endParaRPr lang="de-CH" sz="1400" noProof="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CH" sz="1400" b="1" noProof="0" smtClean="0"/>
                        <a:t>Kunden</a:t>
                      </a:r>
                      <a:r>
                        <a:rPr lang="de-CH" sz="1400" noProof="0" smtClean="0"/>
                        <a:t/>
                      </a:r>
                      <a:br>
                        <a:rPr lang="de-CH" sz="1400" noProof="0" smtClean="0"/>
                      </a:br>
                      <a:r>
                        <a:rPr lang="de-CH" sz="1400" noProof="0" smtClean="0"/>
                        <a:t>Tiefpreise</a:t>
                      </a:r>
                      <a:r>
                        <a:rPr lang="de-CH" sz="1400" baseline="0" noProof="0" smtClean="0"/>
                        <a:t> für </a:t>
                      </a:r>
                      <a:r>
                        <a:rPr lang="de-CH" sz="1400" noProof="0" smtClean="0"/>
                        <a:t>Markenprodukte</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CH" sz="1400" b="1" noProof="0" dirty="0" smtClean="0"/>
                        <a:t>Personal</a:t>
                      </a:r>
                      <a:r>
                        <a:rPr lang="de-CH" sz="1400" noProof="0" dirty="0" smtClean="0"/>
                        <a:t/>
                      </a:r>
                      <a:br>
                        <a:rPr lang="de-CH" sz="1400" noProof="0" dirty="0" smtClean="0"/>
                      </a:br>
                      <a:r>
                        <a:rPr lang="de-CH" sz="1400" noProof="0" dirty="0" smtClean="0"/>
                        <a:t>Lohn,</a:t>
                      </a:r>
                      <a:r>
                        <a:rPr lang="de-CH" sz="1400" baseline="0" noProof="0" dirty="0" smtClean="0"/>
                        <a:t> Rabatte, Nebenleistungen, Arbeitsbeding-</a:t>
                      </a:r>
                      <a:r>
                        <a:rPr lang="de-CH" sz="1400" baseline="0" noProof="0" dirty="0" err="1" smtClean="0"/>
                        <a:t>ungen</a:t>
                      </a:r>
                      <a:endParaRPr lang="de-CH" sz="1400" noProof="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CH" sz="1400" b="1" noProof="0" smtClean="0"/>
                        <a:t>Zulieferer</a:t>
                      </a:r>
                      <a:r>
                        <a:rPr lang="de-CH" sz="1400" noProof="0" smtClean="0"/>
                        <a:t/>
                      </a:r>
                      <a:br>
                        <a:rPr lang="de-CH" sz="1400" noProof="0" smtClean="0"/>
                      </a:br>
                      <a:r>
                        <a:rPr lang="de-CH" sz="1400" noProof="0" smtClean="0"/>
                        <a:t>I</a:t>
                      </a:r>
                      <a:r>
                        <a:rPr lang="de-CH" sz="1400" baseline="0" noProof="0" smtClean="0"/>
                        <a:t>ndividuelle Besonderheiten</a:t>
                      </a:r>
                      <a:endParaRPr lang="de-CH" sz="1400" noProof="0" smtClean="0"/>
                    </a:p>
                    <a:p>
                      <a:endParaRPr lang="de-CH" sz="1400" noProof="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CH" sz="1400" b="1" noProof="0" dirty="0" smtClean="0"/>
                        <a:t>Investoren</a:t>
                      </a:r>
                      <a:r>
                        <a:rPr lang="de-CH" sz="1400" noProof="0" dirty="0" smtClean="0"/>
                        <a:t/>
                      </a:r>
                      <a:br>
                        <a:rPr lang="de-CH" sz="1400" noProof="0" dirty="0" smtClean="0"/>
                      </a:br>
                      <a:r>
                        <a:rPr lang="de-CH" sz="1400" noProof="0" dirty="0" smtClean="0"/>
                        <a:t>Langfristiges</a:t>
                      </a:r>
                      <a:r>
                        <a:rPr lang="de-CH" sz="1400" baseline="0" noProof="0" dirty="0" smtClean="0"/>
                        <a:t> Perspektive für (globalen) Detailhandel</a:t>
                      </a:r>
                      <a:endParaRPr lang="de-CH" sz="1400" noProof="0" dirty="0" smtClean="0"/>
                    </a:p>
                  </a:txBody>
                  <a:tcPr/>
                </a:tc>
              </a:tr>
            </a:tbl>
          </a:graphicData>
        </a:graphic>
      </p:graphicFrame>
      <p:grpSp>
        <p:nvGrpSpPr>
          <p:cNvPr id="8" name="Group 7"/>
          <p:cNvGrpSpPr/>
          <p:nvPr/>
        </p:nvGrpSpPr>
        <p:grpSpPr>
          <a:xfrm>
            <a:off x="2387600" y="2976123"/>
            <a:ext cx="848838" cy="703147"/>
            <a:chOff x="1136316" y="2018632"/>
            <a:chExt cx="1336842" cy="1363579"/>
          </a:xfrm>
        </p:grpSpPr>
        <p:sp>
          <p:nvSpPr>
            <p:cNvPr id="9" name="Donut 8"/>
            <p:cNvSpPr/>
            <p:nvPr/>
          </p:nvSpPr>
          <p:spPr>
            <a:xfrm>
              <a:off x="1136316" y="2018632"/>
              <a:ext cx="1336842" cy="1363579"/>
            </a:xfrm>
            <a:prstGeom prst="donut">
              <a:avLst>
                <a:gd name="adj" fmla="val 1947"/>
              </a:avLst>
            </a:prstGeom>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0" name="Oval 9"/>
            <p:cNvSpPr/>
            <p:nvPr/>
          </p:nvSpPr>
          <p:spPr>
            <a:xfrm>
              <a:off x="1644315" y="2914315"/>
              <a:ext cx="347578" cy="347579"/>
            </a:xfrm>
            <a:prstGeom prst="ellipse">
              <a:avLst/>
            </a:prstGeom>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1" name="Straight Arrow Connector 10"/>
            <p:cNvCxnSpPr>
              <a:stCxn id="10" idx="0"/>
            </p:cNvCxnSpPr>
            <p:nvPr/>
          </p:nvCxnSpPr>
          <p:spPr>
            <a:xfrm flipV="1">
              <a:off x="1818104" y="2205789"/>
              <a:ext cx="0" cy="708526"/>
            </a:xfrm>
            <a:prstGeom prst="straightConnector1">
              <a:avLst/>
            </a:prstGeom>
            <a:ln>
              <a:solidFill>
                <a:schemeClr val="bg1"/>
              </a:solidFill>
              <a:tailEnd type="arrow"/>
            </a:ln>
          </p:spPr>
          <p:style>
            <a:lnRef idx="2">
              <a:schemeClr val="accent1"/>
            </a:lnRef>
            <a:fillRef idx="0">
              <a:schemeClr val="accent1"/>
            </a:fillRef>
            <a:effectRef idx="1">
              <a:schemeClr val="accent1"/>
            </a:effectRef>
            <a:fontRef idx="minor">
              <a:schemeClr val="tx1"/>
            </a:fontRef>
          </p:style>
        </p:cxnSp>
      </p:grpSp>
      <p:grpSp>
        <p:nvGrpSpPr>
          <p:cNvPr id="12" name="Group 11"/>
          <p:cNvGrpSpPr/>
          <p:nvPr/>
        </p:nvGrpSpPr>
        <p:grpSpPr>
          <a:xfrm>
            <a:off x="3886200" y="2995949"/>
            <a:ext cx="789867" cy="711855"/>
            <a:chOff x="4323252" y="2037352"/>
            <a:chExt cx="1336842" cy="1363579"/>
          </a:xfrm>
        </p:grpSpPr>
        <p:sp>
          <p:nvSpPr>
            <p:cNvPr id="13" name="Donut 12"/>
            <p:cNvSpPr/>
            <p:nvPr/>
          </p:nvSpPr>
          <p:spPr>
            <a:xfrm>
              <a:off x="4323252" y="2037352"/>
              <a:ext cx="1336842" cy="1363579"/>
            </a:xfrm>
            <a:prstGeom prst="donut">
              <a:avLst>
                <a:gd name="adj" fmla="val 1947"/>
              </a:avLst>
            </a:prstGeom>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14" name="Straight Arrow Connector 13"/>
            <p:cNvCxnSpPr>
              <a:stCxn id="13" idx="2"/>
              <a:endCxn id="13" idx="6"/>
            </p:cNvCxnSpPr>
            <p:nvPr/>
          </p:nvCxnSpPr>
          <p:spPr>
            <a:xfrm>
              <a:off x="4323252" y="2719142"/>
              <a:ext cx="1336842" cy="0"/>
            </a:xfrm>
            <a:prstGeom prst="straightConnector1">
              <a:avLst/>
            </a:prstGeom>
            <a:ln>
              <a:solidFill>
                <a:srgbClr val="FFFFFF"/>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a:stCxn id="13" idx="0"/>
              <a:endCxn id="13" idx="4"/>
            </p:cNvCxnSpPr>
            <p:nvPr/>
          </p:nvCxnSpPr>
          <p:spPr>
            <a:xfrm>
              <a:off x="4991673" y="2037352"/>
              <a:ext cx="0" cy="1363579"/>
            </a:xfrm>
            <a:prstGeom prst="straightConnector1">
              <a:avLst/>
            </a:prstGeom>
            <a:ln>
              <a:solidFill>
                <a:srgbClr val="FFFFFF"/>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16" name="Oval 15"/>
            <p:cNvSpPr/>
            <p:nvPr/>
          </p:nvSpPr>
          <p:spPr>
            <a:xfrm>
              <a:off x="4817883" y="2545363"/>
              <a:ext cx="347578" cy="347579"/>
            </a:xfrm>
            <a:prstGeom prst="ellipse">
              <a:avLst/>
            </a:prstGeom>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7" name="Group 16"/>
          <p:cNvGrpSpPr/>
          <p:nvPr/>
        </p:nvGrpSpPr>
        <p:grpSpPr>
          <a:xfrm>
            <a:off x="5397500" y="2950723"/>
            <a:ext cx="827966" cy="757081"/>
            <a:chOff x="4323252" y="4160268"/>
            <a:chExt cx="1336842" cy="1363579"/>
          </a:xfrm>
        </p:grpSpPr>
        <p:sp>
          <p:nvSpPr>
            <p:cNvPr id="18" name="Donut 17"/>
            <p:cNvSpPr/>
            <p:nvPr/>
          </p:nvSpPr>
          <p:spPr>
            <a:xfrm>
              <a:off x="4323252" y="4160268"/>
              <a:ext cx="1336842" cy="1363579"/>
            </a:xfrm>
            <a:prstGeom prst="donut">
              <a:avLst>
                <a:gd name="adj" fmla="val 1947"/>
              </a:avLst>
            </a:prstGeom>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19" name="Straight Arrow Connector 18"/>
            <p:cNvCxnSpPr>
              <a:stCxn id="18" idx="7"/>
            </p:cNvCxnSpPr>
            <p:nvPr/>
          </p:nvCxnSpPr>
          <p:spPr>
            <a:xfrm flipH="1" flipV="1">
              <a:off x="4478421" y="4181647"/>
              <a:ext cx="985897" cy="178313"/>
            </a:xfrm>
            <a:prstGeom prst="straightConnector1">
              <a:avLst/>
            </a:prstGeom>
            <a:ln>
              <a:solidFill>
                <a:srgbClr val="FFFFFF"/>
              </a:solidFill>
              <a:tailEnd type="arrow"/>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a:stCxn id="24" idx="6"/>
              <a:endCxn id="18" idx="7"/>
            </p:cNvCxnSpPr>
            <p:nvPr/>
          </p:nvCxnSpPr>
          <p:spPr>
            <a:xfrm flipV="1">
              <a:off x="5005045" y="4359960"/>
              <a:ext cx="459273" cy="629157"/>
            </a:xfrm>
            <a:prstGeom prst="straightConnector1">
              <a:avLst/>
            </a:prstGeom>
            <a:ln>
              <a:solidFill>
                <a:srgbClr val="FFFFFF"/>
              </a:solidFill>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flipH="1">
              <a:off x="4882052" y="4989117"/>
              <a:ext cx="744048" cy="479920"/>
            </a:xfrm>
            <a:prstGeom prst="straightConnector1">
              <a:avLst/>
            </a:prstGeom>
            <a:ln>
              <a:solidFill>
                <a:srgbClr val="FFFFFF"/>
              </a:solidFill>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a:off x="4478421" y="4181647"/>
              <a:ext cx="1147679" cy="807470"/>
            </a:xfrm>
            <a:prstGeom prst="straightConnector1">
              <a:avLst/>
            </a:prstGeom>
            <a:ln>
              <a:solidFill>
                <a:srgbClr val="FFFFFF"/>
              </a:solidFill>
              <a:tailEnd type="arrow"/>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a:endCxn id="18" idx="1"/>
            </p:cNvCxnSpPr>
            <p:nvPr/>
          </p:nvCxnSpPr>
          <p:spPr>
            <a:xfrm flipH="1" flipV="1">
              <a:off x="4519028" y="4359960"/>
              <a:ext cx="363024" cy="1109077"/>
            </a:xfrm>
            <a:prstGeom prst="straightConnector1">
              <a:avLst/>
            </a:prstGeom>
            <a:ln>
              <a:solidFill>
                <a:srgbClr val="FFFFFF"/>
              </a:solidFill>
              <a:tailEnd type="arrow"/>
            </a:ln>
          </p:spPr>
          <p:style>
            <a:lnRef idx="2">
              <a:schemeClr val="accent1"/>
            </a:lnRef>
            <a:fillRef idx="0">
              <a:schemeClr val="accent1"/>
            </a:fillRef>
            <a:effectRef idx="1">
              <a:schemeClr val="accent1"/>
            </a:effectRef>
            <a:fontRef idx="minor">
              <a:schemeClr val="tx1"/>
            </a:fontRef>
          </p:style>
        </p:cxnSp>
        <p:sp>
          <p:nvSpPr>
            <p:cNvPr id="24" name="Oval 23"/>
            <p:cNvSpPr/>
            <p:nvPr/>
          </p:nvSpPr>
          <p:spPr>
            <a:xfrm>
              <a:off x="4657467" y="4815327"/>
              <a:ext cx="347578" cy="347579"/>
            </a:xfrm>
            <a:prstGeom prst="ellipse">
              <a:avLst/>
            </a:prstGeom>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5" name="Group 24"/>
          <p:cNvGrpSpPr/>
          <p:nvPr/>
        </p:nvGrpSpPr>
        <p:grpSpPr>
          <a:xfrm>
            <a:off x="6983258" y="2950723"/>
            <a:ext cx="916141" cy="684948"/>
            <a:chOff x="990600" y="4181647"/>
            <a:chExt cx="1482558" cy="1363579"/>
          </a:xfrm>
        </p:grpSpPr>
        <p:sp>
          <p:nvSpPr>
            <p:cNvPr id="26" name="Donut 25"/>
            <p:cNvSpPr/>
            <p:nvPr/>
          </p:nvSpPr>
          <p:spPr>
            <a:xfrm>
              <a:off x="1136316" y="4181647"/>
              <a:ext cx="1336842" cy="1363579"/>
            </a:xfrm>
            <a:prstGeom prst="donut">
              <a:avLst>
                <a:gd name="adj" fmla="val 1947"/>
              </a:avLst>
            </a:prstGeom>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7" name="Oval 26"/>
            <p:cNvSpPr/>
            <p:nvPr/>
          </p:nvSpPr>
          <p:spPr>
            <a:xfrm>
              <a:off x="1630947" y="4689658"/>
              <a:ext cx="347578" cy="347579"/>
            </a:xfrm>
            <a:prstGeom prst="ellipse">
              <a:avLst/>
            </a:prstGeom>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8" name="Straight Arrow Connector 27"/>
            <p:cNvCxnSpPr>
              <a:endCxn id="27" idx="0"/>
            </p:cNvCxnSpPr>
            <p:nvPr/>
          </p:nvCxnSpPr>
          <p:spPr>
            <a:xfrm>
              <a:off x="1804736" y="4428067"/>
              <a:ext cx="0" cy="261591"/>
            </a:xfrm>
            <a:prstGeom prst="straightConnector1">
              <a:avLst/>
            </a:prstGeom>
            <a:ln>
              <a:solidFill>
                <a:srgbClr val="FFFFFF"/>
              </a:solidFill>
              <a:tailEnd type="arrow"/>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a:stCxn id="26" idx="6"/>
              <a:endCxn id="27" idx="6"/>
            </p:cNvCxnSpPr>
            <p:nvPr/>
          </p:nvCxnSpPr>
          <p:spPr>
            <a:xfrm flipH="1">
              <a:off x="1978525" y="4863437"/>
              <a:ext cx="494633" cy="11"/>
            </a:xfrm>
            <a:prstGeom prst="straightConnector1">
              <a:avLst/>
            </a:prstGeom>
            <a:ln>
              <a:solidFill>
                <a:srgbClr val="FFFFFF"/>
              </a:solidFill>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stCxn id="26" idx="4"/>
              <a:endCxn id="27" idx="4"/>
            </p:cNvCxnSpPr>
            <p:nvPr/>
          </p:nvCxnSpPr>
          <p:spPr>
            <a:xfrm flipH="1" flipV="1">
              <a:off x="1804736" y="5037237"/>
              <a:ext cx="1" cy="507989"/>
            </a:xfrm>
            <a:prstGeom prst="straightConnector1">
              <a:avLst/>
            </a:prstGeom>
            <a:ln>
              <a:solidFill>
                <a:srgbClr val="FFFFFF"/>
              </a:solidFill>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a:endCxn id="27" idx="2"/>
            </p:cNvCxnSpPr>
            <p:nvPr/>
          </p:nvCxnSpPr>
          <p:spPr>
            <a:xfrm>
              <a:off x="990600" y="4863448"/>
              <a:ext cx="640347" cy="0"/>
            </a:xfrm>
            <a:prstGeom prst="straightConnector1">
              <a:avLst/>
            </a:prstGeom>
            <a:ln>
              <a:solidFill>
                <a:srgbClr val="FFFFFF"/>
              </a:solidFill>
              <a:tailEnd type="arrow"/>
            </a:ln>
          </p:spPr>
          <p:style>
            <a:lnRef idx="2">
              <a:schemeClr val="accent1"/>
            </a:lnRef>
            <a:fillRef idx="0">
              <a:schemeClr val="accent1"/>
            </a:fillRef>
            <a:effectRef idx="1">
              <a:schemeClr val="accent1"/>
            </a:effectRef>
            <a:fontRef idx="minor">
              <a:schemeClr val="tx1"/>
            </a:fontRef>
          </p:style>
        </p:cxnSp>
      </p:grpSp>
      <p:grpSp>
        <p:nvGrpSpPr>
          <p:cNvPr id="32" name="Group 31"/>
          <p:cNvGrpSpPr/>
          <p:nvPr/>
        </p:nvGrpSpPr>
        <p:grpSpPr>
          <a:xfrm>
            <a:off x="7264473" y="110260"/>
            <a:ext cx="1790700" cy="526043"/>
            <a:chOff x="2603500" y="711200"/>
            <a:chExt cx="5791200" cy="4425950"/>
          </a:xfrm>
        </p:grpSpPr>
        <p:sp>
          <p:nvSpPr>
            <p:cNvPr id="33" name="Rectangle 32"/>
            <p:cNvSpPr/>
            <p:nvPr/>
          </p:nvSpPr>
          <p:spPr>
            <a:xfrm>
              <a:off x="2717800" y="4044400"/>
              <a:ext cx="1092200" cy="1086399"/>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4" name="Straight Arrow Connector 33"/>
            <p:cNvCxnSpPr/>
            <p:nvPr/>
          </p:nvCxnSpPr>
          <p:spPr>
            <a:xfrm flipV="1">
              <a:off x="2616200" y="711200"/>
              <a:ext cx="0" cy="4419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p:nvPr/>
          </p:nvCxnSpPr>
          <p:spPr>
            <a:xfrm>
              <a:off x="2603500" y="5137150"/>
              <a:ext cx="57912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6" name="Rectangle 35"/>
            <p:cNvSpPr/>
            <p:nvPr/>
          </p:nvSpPr>
          <p:spPr>
            <a:xfrm>
              <a:off x="3811587" y="3420298"/>
              <a:ext cx="1092200" cy="1710501"/>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a:xfrm>
              <a:off x="4892674" y="2669064"/>
              <a:ext cx="1092200" cy="2461735"/>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Rectangle 37"/>
            <p:cNvSpPr/>
            <p:nvPr/>
          </p:nvSpPr>
          <p:spPr>
            <a:xfrm>
              <a:off x="5999161" y="1790700"/>
              <a:ext cx="1092200" cy="3340100"/>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7092948" y="1108810"/>
              <a:ext cx="1092200" cy="4021989"/>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custDataLst>
      <p:tags r:id="rId1"/>
    </p:custDataLst>
    <p:extLst>
      <p:ext uri="{BB962C8B-B14F-4D97-AF65-F5344CB8AC3E}">
        <p14:creationId xmlns:p14="http://schemas.microsoft.com/office/powerpoint/2010/main" val="1487768475"/>
      </p:ext>
    </p:extLst>
  </p:cSld>
  <p:clrMapOvr>
    <a:masterClrMapping/>
  </p:clrMapOvr>
  <mc:AlternateContent xmlns:mc="http://schemas.openxmlformats.org/markup-compatibility/2006" xmlns:p14="http://schemas.microsoft.com/office/powerpoint/2010/main">
    <mc:Choice Requires="p14">
      <p:transition spd="slow" p14:dur="2000" advTm="63689"/>
    </mc:Choice>
    <mc:Fallback xmlns="">
      <p:transition xmlns:p14="http://schemas.microsoft.com/office/powerpoint/2010/main" spd="slow" advTm="63689"/>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12416" y="266700"/>
            <a:ext cx="6051884" cy="461665"/>
          </a:xfrm>
          <a:prstGeom prst="rect">
            <a:avLst/>
          </a:prstGeom>
          <a:noFill/>
        </p:spPr>
        <p:txBody>
          <a:bodyPr wrap="square" rtlCol="0">
            <a:spAutoFit/>
          </a:bodyPr>
          <a:lstStyle/>
          <a:p>
            <a:r>
              <a:rPr lang="de-CH" sz="2400" b="1" smtClean="0">
                <a:solidFill>
                  <a:srgbClr val="376092"/>
                </a:solidFill>
              </a:rPr>
              <a:t>Neues Paradigma beitreten: Hintergrund II</a:t>
            </a:r>
            <a:endParaRPr lang="de-CH" sz="2400" b="1">
              <a:solidFill>
                <a:srgbClr val="376092"/>
              </a:solidFill>
            </a:endParaRPr>
          </a:p>
        </p:txBody>
      </p:sp>
      <p:sp>
        <p:nvSpPr>
          <p:cNvPr id="4" name="Slide Number Placeholder 3"/>
          <p:cNvSpPr>
            <a:spLocks noGrp="1"/>
          </p:cNvSpPr>
          <p:nvPr>
            <p:ph type="sldNum" sz="quarter" idx="12"/>
          </p:nvPr>
        </p:nvSpPr>
        <p:spPr/>
        <p:txBody>
          <a:bodyPr/>
          <a:lstStyle/>
          <a:p>
            <a:fld id="{B0FBCA51-B7B3-D942-BAF7-C6738ECF227F}" type="slidenum">
              <a:rPr lang="de-CH" smtClean="0"/>
              <a:t>18</a:t>
            </a:fld>
            <a:endParaRPr lang="de-CH"/>
          </a:p>
        </p:txBody>
      </p:sp>
      <p:sp>
        <p:nvSpPr>
          <p:cNvPr id="7" name="TextBox 6"/>
          <p:cNvSpPr txBox="1"/>
          <p:nvPr/>
        </p:nvSpPr>
        <p:spPr>
          <a:xfrm>
            <a:off x="661845" y="826532"/>
            <a:ext cx="5698833" cy="369332"/>
          </a:xfrm>
          <a:prstGeom prst="rect">
            <a:avLst/>
          </a:prstGeom>
          <a:noFill/>
        </p:spPr>
        <p:txBody>
          <a:bodyPr wrap="none" rtlCol="0">
            <a:spAutoFit/>
          </a:bodyPr>
          <a:lstStyle/>
          <a:p>
            <a:r>
              <a:rPr lang="de-CH" smtClean="0"/>
              <a:t>Deep-Connect ist eine neue Wertdimension am Entstehen.</a:t>
            </a:r>
            <a:endParaRPr lang="de-CH"/>
          </a:p>
        </p:txBody>
      </p:sp>
      <p:sp>
        <p:nvSpPr>
          <p:cNvPr id="8" name="TextBox 7"/>
          <p:cNvSpPr txBox="1"/>
          <p:nvPr/>
        </p:nvSpPr>
        <p:spPr>
          <a:xfrm>
            <a:off x="1727200" y="1730970"/>
            <a:ext cx="7086599" cy="369332"/>
          </a:xfrm>
          <a:prstGeom prst="rect">
            <a:avLst/>
          </a:prstGeom>
          <a:noFill/>
        </p:spPr>
        <p:txBody>
          <a:bodyPr wrap="square" rtlCol="0">
            <a:spAutoFit/>
          </a:bodyPr>
          <a:lstStyle/>
          <a:p>
            <a:r>
              <a:rPr lang="de-CH" dirty="0" smtClean="0"/>
              <a:t>Sinn geben		Vernetztes Wesen	      Tesla, BMW</a:t>
            </a:r>
          </a:p>
        </p:txBody>
      </p:sp>
      <p:grpSp>
        <p:nvGrpSpPr>
          <p:cNvPr id="9" name="Group 8"/>
          <p:cNvGrpSpPr/>
          <p:nvPr/>
        </p:nvGrpSpPr>
        <p:grpSpPr>
          <a:xfrm>
            <a:off x="406214" y="1390123"/>
            <a:ext cx="1164275" cy="1131035"/>
            <a:chOff x="6635416" y="2821928"/>
            <a:chExt cx="1336842" cy="1363579"/>
          </a:xfrm>
        </p:grpSpPr>
        <p:sp>
          <p:nvSpPr>
            <p:cNvPr id="10" name="Donut 9"/>
            <p:cNvSpPr/>
            <p:nvPr/>
          </p:nvSpPr>
          <p:spPr>
            <a:xfrm>
              <a:off x="6635416" y="2821928"/>
              <a:ext cx="1336842" cy="1363579"/>
            </a:xfrm>
            <a:prstGeom prst="donut">
              <a:avLst>
                <a:gd name="adj" fmla="val 194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solidFill>
                  <a:schemeClr val="tx1"/>
                </a:solidFill>
              </a:endParaRPr>
            </a:p>
          </p:txBody>
        </p:sp>
        <p:sp>
          <p:nvSpPr>
            <p:cNvPr id="11" name="Oval 10"/>
            <p:cNvSpPr/>
            <p:nvPr/>
          </p:nvSpPr>
          <p:spPr>
            <a:xfrm>
              <a:off x="7130047" y="3329939"/>
              <a:ext cx="347578" cy="34757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cxnSp>
          <p:nvCxnSpPr>
            <p:cNvPr id="12" name="Straight Arrow Connector 11"/>
            <p:cNvCxnSpPr>
              <a:endCxn id="11" idx="0"/>
            </p:cNvCxnSpPr>
            <p:nvPr/>
          </p:nvCxnSpPr>
          <p:spPr>
            <a:xfrm>
              <a:off x="7303836" y="3021620"/>
              <a:ext cx="0" cy="308319"/>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a:stCxn id="10" idx="7"/>
              <a:endCxn id="11" idx="7"/>
            </p:cNvCxnSpPr>
            <p:nvPr/>
          </p:nvCxnSpPr>
          <p:spPr>
            <a:xfrm flipH="1">
              <a:off x="7426723" y="3021620"/>
              <a:ext cx="349759" cy="359221"/>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a:stCxn id="10" idx="5"/>
              <a:endCxn id="11" idx="5"/>
            </p:cNvCxnSpPr>
            <p:nvPr/>
          </p:nvCxnSpPr>
          <p:spPr>
            <a:xfrm flipH="1" flipV="1">
              <a:off x="7426723" y="3626616"/>
              <a:ext cx="349759" cy="359199"/>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a:stCxn id="10" idx="1"/>
              <a:endCxn id="11" idx="1"/>
            </p:cNvCxnSpPr>
            <p:nvPr/>
          </p:nvCxnSpPr>
          <p:spPr>
            <a:xfrm>
              <a:off x="6831192" y="3021620"/>
              <a:ext cx="349757" cy="359221"/>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stCxn id="11" idx="3"/>
              <a:endCxn id="10" idx="3"/>
            </p:cNvCxnSpPr>
            <p:nvPr/>
          </p:nvCxnSpPr>
          <p:spPr>
            <a:xfrm flipH="1">
              <a:off x="6831192" y="3626616"/>
              <a:ext cx="349757" cy="359199"/>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endCxn id="11" idx="6"/>
            </p:cNvCxnSpPr>
            <p:nvPr/>
          </p:nvCxnSpPr>
          <p:spPr>
            <a:xfrm flipH="1">
              <a:off x="7477625" y="3503729"/>
              <a:ext cx="298857"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flipH="1">
              <a:off x="6831192" y="3493791"/>
              <a:ext cx="298857"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rot="16200000" flipH="1">
              <a:off x="7159161" y="3826947"/>
              <a:ext cx="298857"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20" name="Donut 19"/>
            <p:cNvSpPr/>
            <p:nvPr/>
          </p:nvSpPr>
          <p:spPr>
            <a:xfrm>
              <a:off x="6813214" y="3001432"/>
              <a:ext cx="988666" cy="987643"/>
            </a:xfrm>
            <a:prstGeom prst="donut">
              <a:avLst>
                <a:gd name="adj" fmla="val 194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solidFill>
                  <a:schemeClr val="tx1"/>
                </a:solidFill>
              </a:endParaRPr>
            </a:p>
          </p:txBody>
        </p:sp>
      </p:grpSp>
      <p:graphicFrame>
        <p:nvGraphicFramePr>
          <p:cNvPr id="21" name="Content Placeholder 3"/>
          <p:cNvGraphicFramePr>
            <a:graphicFrameLocks/>
          </p:cNvGraphicFramePr>
          <p:nvPr>
            <p:extLst>
              <p:ext uri="{D42A27DB-BD31-4B8C-83A1-F6EECF244321}">
                <p14:modId xmlns:p14="http://schemas.microsoft.com/office/powerpoint/2010/main" val="735733306"/>
              </p:ext>
            </p:extLst>
          </p:nvPr>
        </p:nvGraphicFramePr>
        <p:xfrm>
          <a:off x="992491" y="3035299"/>
          <a:ext cx="7148209" cy="1719353"/>
        </p:xfrm>
        <a:graphic>
          <a:graphicData uri="http://schemas.openxmlformats.org/drawingml/2006/table">
            <a:tbl>
              <a:tblPr firstRow="1" bandRow="1">
                <a:tableStyleId>{5C22544A-7EE6-4342-B048-85BDC9FD1C3A}</a:tableStyleId>
              </a:tblPr>
              <a:tblGrid>
                <a:gridCol w="1887127"/>
                <a:gridCol w="1972906"/>
                <a:gridCol w="1581184"/>
                <a:gridCol w="1706992"/>
              </a:tblGrid>
              <a:tr h="713513">
                <a:tc>
                  <a:txBody>
                    <a:bodyPr/>
                    <a:lstStyle/>
                    <a:p>
                      <a:pPr algn="ctr"/>
                      <a:r>
                        <a:rPr lang="de-CH" baseline="0" noProof="0" dirty="0" smtClean="0"/>
                        <a:t>Angebot an Teilnehmern</a:t>
                      </a:r>
                      <a:endParaRPr lang="de-CH" noProof="0" dirty="0"/>
                    </a:p>
                  </a:txBody>
                  <a:tcPr/>
                </a:tc>
                <a:tc>
                  <a:txBody>
                    <a:bodyPr/>
                    <a:lstStyle/>
                    <a:p>
                      <a:pPr algn="ctr"/>
                      <a:r>
                        <a:rPr lang="de-CH" noProof="0" dirty="0" smtClean="0"/>
                        <a:t>Input</a:t>
                      </a:r>
                      <a:r>
                        <a:rPr lang="de-CH" baseline="0" noProof="0" dirty="0" smtClean="0"/>
                        <a:t> von Teilnehmern</a:t>
                      </a:r>
                      <a:endParaRPr lang="de-CH" noProof="0" dirty="0"/>
                    </a:p>
                  </a:txBody>
                  <a:tcPr/>
                </a:tc>
                <a:tc>
                  <a:txBody>
                    <a:bodyPr/>
                    <a:lstStyle/>
                    <a:p>
                      <a:pPr algn="ctr"/>
                      <a:r>
                        <a:rPr lang="de-CH" noProof="0" smtClean="0"/>
                        <a:t>Nachfrage-</a:t>
                      </a:r>
                      <a:r>
                        <a:rPr lang="de-CH" baseline="0" noProof="0" smtClean="0"/>
                        <a:t>Schnittstellen</a:t>
                      </a:r>
                      <a:endParaRPr lang="de-CH" noProof="0"/>
                    </a:p>
                  </a:txBody>
                  <a:tcPr/>
                </a:tc>
                <a:tc>
                  <a:txBody>
                    <a:bodyPr/>
                    <a:lstStyle/>
                    <a:p>
                      <a:pPr algn="ctr"/>
                      <a:r>
                        <a:rPr lang="de-CH" noProof="0" smtClean="0"/>
                        <a:t>Angebots-</a:t>
                      </a:r>
                      <a:r>
                        <a:rPr lang="de-CH" baseline="0" noProof="0" smtClean="0"/>
                        <a:t>Schnittstellen</a:t>
                      </a:r>
                      <a:endParaRPr lang="de-CH" noProof="0"/>
                    </a:p>
                  </a:txBody>
                  <a:tcPr/>
                </a:tc>
              </a:tr>
              <a:tr h="815443">
                <a:tc>
                  <a:txBody>
                    <a:bodyPr/>
                    <a:lstStyle/>
                    <a:p>
                      <a:r>
                        <a:rPr lang="de-CH" sz="1500" noProof="0" smtClean="0"/>
                        <a:t>Vernetzter</a:t>
                      </a:r>
                      <a:r>
                        <a:rPr lang="de-CH" sz="1500" baseline="0" noProof="0" smtClean="0"/>
                        <a:t> Sinn</a:t>
                      </a:r>
                      <a:r>
                        <a:rPr lang="de-CH" sz="1500" noProof="0" smtClean="0"/>
                        <a:t>: </a:t>
                      </a:r>
                      <a:br>
                        <a:rPr lang="de-CH" sz="1500" noProof="0" smtClean="0"/>
                      </a:br>
                      <a:r>
                        <a:rPr lang="de-CH" sz="1500" noProof="0" smtClean="0"/>
                        <a:t>Das Beste für</a:t>
                      </a:r>
                      <a:r>
                        <a:rPr lang="de-CH" sz="1500" baseline="0" noProof="0" smtClean="0"/>
                        <a:t> die Mensch</a:t>
                      </a:r>
                      <a:r>
                        <a:rPr lang="de-CH" sz="1500" noProof="0" smtClean="0"/>
                        <a:t>heit</a:t>
                      </a:r>
                      <a:endParaRPr lang="de-CH" sz="1500" noProof="0"/>
                    </a:p>
                  </a:txBody>
                  <a:tcPr/>
                </a:tc>
                <a:tc>
                  <a:txBody>
                    <a:bodyPr/>
                    <a:lstStyle/>
                    <a:p>
                      <a:r>
                        <a:rPr lang="de-CH" sz="1500" noProof="0" smtClean="0"/>
                        <a:t>Transformations- vehikel</a:t>
                      </a:r>
                      <a:endParaRPr lang="de-CH" sz="1500" noProof="0"/>
                    </a:p>
                  </a:txBody>
                  <a:tcPr/>
                </a:tc>
                <a:tc>
                  <a:txBody>
                    <a:bodyPr/>
                    <a:lstStyle/>
                    <a:p>
                      <a:r>
                        <a:rPr lang="de-CH" sz="1500" noProof="0" smtClean="0"/>
                        <a:t>Neues Paradigma von eng vernetzten Elementen</a:t>
                      </a:r>
                      <a:endParaRPr lang="de-CH" sz="1500" noProof="0"/>
                    </a:p>
                  </a:txBody>
                  <a:tcPr/>
                </a:tc>
                <a:tc>
                  <a:txBody>
                    <a:bodyPr/>
                    <a:lstStyle/>
                    <a:p>
                      <a:r>
                        <a:rPr lang="de-CH" sz="1500" noProof="0" dirty="0" smtClean="0"/>
                        <a:t>Neugestaltete Technologien</a:t>
                      </a:r>
                      <a:r>
                        <a:rPr lang="de-CH" sz="1500" baseline="0" noProof="0" dirty="0" smtClean="0"/>
                        <a:t> mittels neuartigen Anwendungen</a:t>
                      </a:r>
                      <a:endParaRPr lang="de-CH" sz="1500" noProof="0" dirty="0"/>
                    </a:p>
                  </a:txBody>
                  <a:tcPr/>
                </a:tc>
              </a:tr>
            </a:tbl>
          </a:graphicData>
        </a:graphic>
      </p:graphicFrame>
      <p:grpSp>
        <p:nvGrpSpPr>
          <p:cNvPr id="22" name="Group 21"/>
          <p:cNvGrpSpPr/>
          <p:nvPr/>
        </p:nvGrpSpPr>
        <p:grpSpPr>
          <a:xfrm>
            <a:off x="7264473" y="110260"/>
            <a:ext cx="1790700" cy="526043"/>
            <a:chOff x="2603500" y="711200"/>
            <a:chExt cx="5791200" cy="4425950"/>
          </a:xfrm>
        </p:grpSpPr>
        <p:sp>
          <p:nvSpPr>
            <p:cNvPr id="23" name="Rectangle 22"/>
            <p:cNvSpPr/>
            <p:nvPr/>
          </p:nvSpPr>
          <p:spPr>
            <a:xfrm>
              <a:off x="2717800" y="4044400"/>
              <a:ext cx="1092200" cy="1086399"/>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cxnSp>
          <p:nvCxnSpPr>
            <p:cNvPr id="24" name="Straight Arrow Connector 23"/>
            <p:cNvCxnSpPr/>
            <p:nvPr/>
          </p:nvCxnSpPr>
          <p:spPr>
            <a:xfrm flipV="1">
              <a:off x="2616200" y="711200"/>
              <a:ext cx="0" cy="4419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p:nvPr/>
          </p:nvCxnSpPr>
          <p:spPr>
            <a:xfrm>
              <a:off x="2603500" y="5137150"/>
              <a:ext cx="57912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6" name="Rectangle 25"/>
            <p:cNvSpPr/>
            <p:nvPr/>
          </p:nvSpPr>
          <p:spPr>
            <a:xfrm>
              <a:off x="3811587" y="3420298"/>
              <a:ext cx="1092200" cy="1710501"/>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27" name="Rectangle 26"/>
            <p:cNvSpPr/>
            <p:nvPr/>
          </p:nvSpPr>
          <p:spPr>
            <a:xfrm>
              <a:off x="4892674" y="2669064"/>
              <a:ext cx="1092200" cy="2461735"/>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28" name="Rectangle 27"/>
            <p:cNvSpPr/>
            <p:nvPr/>
          </p:nvSpPr>
          <p:spPr>
            <a:xfrm>
              <a:off x="5999161" y="1790700"/>
              <a:ext cx="1092200" cy="3340100"/>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29" name="Rectangle 28"/>
            <p:cNvSpPr/>
            <p:nvPr/>
          </p:nvSpPr>
          <p:spPr>
            <a:xfrm>
              <a:off x="7092948" y="1108810"/>
              <a:ext cx="1092200" cy="4021989"/>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grpSp>
    </p:spTree>
    <p:custDataLst>
      <p:tags r:id="rId1"/>
    </p:custDataLst>
    <p:extLst>
      <p:ext uri="{BB962C8B-B14F-4D97-AF65-F5344CB8AC3E}">
        <p14:creationId xmlns:p14="http://schemas.microsoft.com/office/powerpoint/2010/main" val="1606455253"/>
      </p:ext>
    </p:extLst>
  </p:cSld>
  <p:clrMapOvr>
    <a:masterClrMapping/>
  </p:clrMapOvr>
  <mc:AlternateContent xmlns:mc="http://schemas.openxmlformats.org/markup-compatibility/2006" xmlns:p14="http://schemas.microsoft.com/office/powerpoint/2010/main">
    <mc:Choice Requires="p14">
      <p:transition spd="slow" p14:dur="2000" advTm="63689"/>
    </mc:Choice>
    <mc:Fallback xmlns="">
      <p:transition xmlns:p14="http://schemas.microsoft.com/office/powerpoint/2010/main" spd="slow" advTm="63689"/>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14016" y="355600"/>
            <a:ext cx="1407958" cy="461665"/>
          </a:xfrm>
          <a:prstGeom prst="rect">
            <a:avLst/>
          </a:prstGeom>
          <a:noFill/>
        </p:spPr>
        <p:txBody>
          <a:bodyPr wrap="none" rtlCol="0">
            <a:spAutoFit/>
          </a:bodyPr>
          <a:lstStyle/>
          <a:p>
            <a:r>
              <a:rPr lang="de-CH" sz="2400" b="1" dirty="0" smtClean="0">
                <a:solidFill>
                  <a:srgbClr val="376092"/>
                </a:solidFill>
              </a:rPr>
              <a:t>Überblick</a:t>
            </a:r>
            <a:endParaRPr lang="de-CH" sz="2400" b="1" dirty="0">
              <a:solidFill>
                <a:srgbClr val="376092"/>
              </a:solidFill>
            </a:endParaRPr>
          </a:p>
        </p:txBody>
      </p:sp>
      <p:sp>
        <p:nvSpPr>
          <p:cNvPr id="10" name="Slide Number Placeholder 9"/>
          <p:cNvSpPr>
            <a:spLocks noGrp="1"/>
          </p:cNvSpPr>
          <p:nvPr>
            <p:ph type="sldNum" sz="quarter" idx="12"/>
          </p:nvPr>
        </p:nvSpPr>
        <p:spPr>
          <a:xfrm>
            <a:off x="6146800" y="6356350"/>
            <a:ext cx="2133600" cy="365125"/>
          </a:xfrm>
        </p:spPr>
        <p:txBody>
          <a:bodyPr/>
          <a:lstStyle/>
          <a:p>
            <a:fld id="{B0FBCA51-B7B3-D942-BAF7-C6738ECF227F}" type="slidenum">
              <a:rPr lang="de-CH" smtClean="0"/>
              <a:t>19</a:t>
            </a:fld>
            <a:endParaRPr lang="de-CH"/>
          </a:p>
        </p:txBody>
      </p:sp>
      <p:sp>
        <p:nvSpPr>
          <p:cNvPr id="2" name="Rectangle 1"/>
          <p:cNvSpPr/>
          <p:nvPr/>
        </p:nvSpPr>
        <p:spPr>
          <a:xfrm>
            <a:off x="2717800" y="4044400"/>
            <a:ext cx="1092200" cy="1086399"/>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cxnSp>
        <p:nvCxnSpPr>
          <p:cNvPr id="5" name="Straight Arrow Connector 4"/>
          <p:cNvCxnSpPr/>
          <p:nvPr/>
        </p:nvCxnSpPr>
        <p:spPr>
          <a:xfrm flipV="1">
            <a:off x="2603500" y="698500"/>
            <a:ext cx="0" cy="4419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a:off x="2603500" y="5137150"/>
            <a:ext cx="57912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173279" y="2755900"/>
            <a:ext cx="1244602" cy="461665"/>
          </a:xfrm>
          <a:prstGeom prst="rect">
            <a:avLst/>
          </a:prstGeom>
          <a:noFill/>
        </p:spPr>
        <p:txBody>
          <a:bodyPr wrap="none" rtlCol="0">
            <a:spAutoFit/>
          </a:bodyPr>
          <a:lstStyle/>
          <a:p>
            <a:pPr algn="ctr"/>
            <a:r>
              <a:rPr lang="de-CH" sz="2400" smtClean="0"/>
              <a:t>Wirkung</a:t>
            </a:r>
          </a:p>
        </p:txBody>
      </p:sp>
      <p:sp>
        <p:nvSpPr>
          <p:cNvPr id="15" name="TextBox 14"/>
          <p:cNvSpPr txBox="1"/>
          <p:nvPr/>
        </p:nvSpPr>
        <p:spPr>
          <a:xfrm>
            <a:off x="4961173" y="5921286"/>
            <a:ext cx="1117614" cy="461665"/>
          </a:xfrm>
          <a:prstGeom prst="rect">
            <a:avLst/>
          </a:prstGeom>
          <a:noFill/>
        </p:spPr>
        <p:txBody>
          <a:bodyPr wrap="none" rtlCol="0">
            <a:spAutoFit/>
          </a:bodyPr>
          <a:lstStyle/>
          <a:p>
            <a:pPr algn="ctr"/>
            <a:r>
              <a:rPr lang="de-CH" sz="2400" smtClean="0"/>
              <a:t>Change</a:t>
            </a:r>
          </a:p>
        </p:txBody>
      </p:sp>
      <p:sp>
        <p:nvSpPr>
          <p:cNvPr id="21" name="Rectangle 20"/>
          <p:cNvSpPr/>
          <p:nvPr/>
        </p:nvSpPr>
        <p:spPr>
          <a:xfrm>
            <a:off x="3811587" y="3420298"/>
            <a:ext cx="1092200" cy="1710501"/>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22" name="Rectangle 21"/>
          <p:cNvSpPr/>
          <p:nvPr/>
        </p:nvSpPr>
        <p:spPr>
          <a:xfrm>
            <a:off x="4892674" y="2669064"/>
            <a:ext cx="1092200" cy="2461735"/>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23" name="Rectangle 22"/>
          <p:cNvSpPr/>
          <p:nvPr/>
        </p:nvSpPr>
        <p:spPr>
          <a:xfrm>
            <a:off x="5999161" y="1790700"/>
            <a:ext cx="1092200" cy="3340100"/>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24" name="Rectangle 23"/>
          <p:cNvSpPr/>
          <p:nvPr/>
        </p:nvSpPr>
        <p:spPr>
          <a:xfrm>
            <a:off x="7092948" y="1108810"/>
            <a:ext cx="1092200" cy="4021989"/>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4" name="TextBox 3"/>
          <p:cNvSpPr txBox="1"/>
          <p:nvPr/>
        </p:nvSpPr>
        <p:spPr>
          <a:xfrm>
            <a:off x="2741389" y="4051012"/>
            <a:ext cx="1049987" cy="584776"/>
          </a:xfrm>
          <a:prstGeom prst="rect">
            <a:avLst/>
          </a:prstGeom>
          <a:noFill/>
        </p:spPr>
        <p:txBody>
          <a:bodyPr wrap="none" rtlCol="0">
            <a:spAutoFit/>
          </a:bodyPr>
          <a:lstStyle/>
          <a:p>
            <a:pPr algn="ctr"/>
            <a:r>
              <a:rPr lang="de-CH" sz="1600" smtClean="0"/>
              <a:t>Stärken</a:t>
            </a:r>
            <a:br>
              <a:rPr lang="de-CH" sz="1600" smtClean="0"/>
            </a:br>
            <a:r>
              <a:rPr lang="de-CH" sz="1600" smtClean="0"/>
              <a:t>klarstellen</a:t>
            </a:r>
            <a:endParaRPr lang="de-CH" sz="1600"/>
          </a:p>
        </p:txBody>
      </p:sp>
      <p:sp>
        <p:nvSpPr>
          <p:cNvPr id="14" name="TextBox 13"/>
          <p:cNvSpPr txBox="1"/>
          <p:nvPr/>
        </p:nvSpPr>
        <p:spPr>
          <a:xfrm>
            <a:off x="3823705" y="3436203"/>
            <a:ext cx="1072930" cy="584776"/>
          </a:xfrm>
          <a:prstGeom prst="rect">
            <a:avLst/>
          </a:prstGeom>
          <a:noFill/>
        </p:spPr>
        <p:txBody>
          <a:bodyPr wrap="none" rtlCol="0">
            <a:spAutoFit/>
          </a:bodyPr>
          <a:lstStyle/>
          <a:p>
            <a:pPr algn="ctr"/>
            <a:r>
              <a:rPr lang="de-CH" sz="1600" smtClean="0"/>
              <a:t>Stärken</a:t>
            </a:r>
            <a:br>
              <a:rPr lang="de-CH" sz="1600" smtClean="0"/>
            </a:br>
            <a:r>
              <a:rPr lang="de-CH" sz="1600" smtClean="0"/>
              <a:t>verstärken</a:t>
            </a:r>
            <a:endParaRPr lang="de-CH" sz="1600"/>
          </a:p>
        </p:txBody>
      </p:sp>
      <p:sp>
        <p:nvSpPr>
          <p:cNvPr id="16" name="TextBox 15"/>
          <p:cNvSpPr txBox="1"/>
          <p:nvPr/>
        </p:nvSpPr>
        <p:spPr>
          <a:xfrm>
            <a:off x="4874474" y="2701498"/>
            <a:ext cx="1122924" cy="830997"/>
          </a:xfrm>
          <a:prstGeom prst="rect">
            <a:avLst/>
          </a:prstGeom>
          <a:noFill/>
        </p:spPr>
        <p:txBody>
          <a:bodyPr wrap="none" rtlCol="0">
            <a:spAutoFit/>
          </a:bodyPr>
          <a:lstStyle/>
          <a:p>
            <a:pPr algn="ctr"/>
            <a:r>
              <a:rPr lang="de-CH" sz="1600" dirty="0" smtClean="0"/>
              <a:t>Schwächen</a:t>
            </a:r>
            <a:br>
              <a:rPr lang="de-CH" sz="1600" dirty="0" smtClean="0"/>
            </a:br>
            <a:r>
              <a:rPr lang="de-CH" sz="1600" dirty="0" err="1" smtClean="0"/>
              <a:t>neutrali</a:t>
            </a:r>
            <a:r>
              <a:rPr lang="de-CH" sz="1600" dirty="0" smtClean="0"/>
              <a:t>-</a:t>
            </a:r>
            <a:br>
              <a:rPr lang="de-CH" sz="1600" dirty="0" smtClean="0"/>
            </a:br>
            <a:r>
              <a:rPr lang="de-CH" sz="1600" dirty="0" err="1" smtClean="0"/>
              <a:t>sieren</a:t>
            </a:r>
            <a:endParaRPr lang="de-CH" sz="1600" dirty="0"/>
          </a:p>
        </p:txBody>
      </p:sp>
      <p:sp>
        <p:nvSpPr>
          <p:cNvPr id="17" name="TextBox 16"/>
          <p:cNvSpPr txBox="1"/>
          <p:nvPr/>
        </p:nvSpPr>
        <p:spPr>
          <a:xfrm>
            <a:off x="5981444" y="1819701"/>
            <a:ext cx="1109098" cy="830997"/>
          </a:xfrm>
          <a:prstGeom prst="rect">
            <a:avLst/>
          </a:prstGeom>
          <a:noFill/>
        </p:spPr>
        <p:txBody>
          <a:bodyPr wrap="none" rtlCol="0">
            <a:spAutoFit/>
          </a:bodyPr>
          <a:lstStyle/>
          <a:p>
            <a:pPr algn="ctr"/>
            <a:r>
              <a:rPr lang="de-CH" sz="1600" smtClean="0"/>
              <a:t>Zusatz-</a:t>
            </a:r>
            <a:br>
              <a:rPr lang="de-CH" sz="1600" smtClean="0"/>
            </a:br>
            <a:r>
              <a:rPr lang="de-CH" sz="1600" smtClean="0"/>
              <a:t>Stärke</a:t>
            </a:r>
            <a:br>
              <a:rPr lang="de-CH" sz="1600" smtClean="0"/>
            </a:br>
            <a:r>
              <a:rPr lang="de-CH" sz="1600" smtClean="0"/>
              <a:t>integrieren</a:t>
            </a:r>
            <a:endParaRPr lang="de-CH" sz="1600"/>
          </a:p>
        </p:txBody>
      </p:sp>
      <p:sp>
        <p:nvSpPr>
          <p:cNvPr id="18" name="TextBox 17"/>
          <p:cNvSpPr txBox="1"/>
          <p:nvPr/>
        </p:nvSpPr>
        <p:spPr>
          <a:xfrm>
            <a:off x="7105719" y="1108810"/>
            <a:ext cx="1072429" cy="830997"/>
          </a:xfrm>
          <a:prstGeom prst="rect">
            <a:avLst/>
          </a:prstGeom>
          <a:noFill/>
        </p:spPr>
        <p:txBody>
          <a:bodyPr wrap="none" rtlCol="0">
            <a:spAutoFit/>
          </a:bodyPr>
          <a:lstStyle/>
          <a:p>
            <a:pPr algn="ctr"/>
            <a:r>
              <a:rPr lang="de-CH" sz="1600" smtClean="0"/>
              <a:t>Neues </a:t>
            </a:r>
          </a:p>
          <a:p>
            <a:pPr algn="ctr"/>
            <a:r>
              <a:rPr lang="de-CH" sz="1600" smtClean="0"/>
              <a:t>Paradigma</a:t>
            </a:r>
            <a:br>
              <a:rPr lang="de-CH" sz="1600" smtClean="0"/>
            </a:br>
            <a:r>
              <a:rPr lang="de-CH" sz="1600" smtClean="0"/>
              <a:t>beitreten</a:t>
            </a:r>
            <a:endParaRPr lang="de-CH" sz="1600"/>
          </a:p>
        </p:txBody>
      </p:sp>
      <p:sp>
        <p:nvSpPr>
          <p:cNvPr id="25" name="TextBox 24"/>
          <p:cNvSpPr txBox="1"/>
          <p:nvPr/>
        </p:nvSpPr>
        <p:spPr>
          <a:xfrm>
            <a:off x="1177113" y="2599591"/>
            <a:ext cx="803926" cy="830997"/>
          </a:xfrm>
          <a:prstGeom prst="rect">
            <a:avLst/>
          </a:prstGeom>
          <a:noFill/>
        </p:spPr>
        <p:txBody>
          <a:bodyPr wrap="none" rtlCol="0">
            <a:spAutoFit/>
          </a:bodyPr>
          <a:lstStyle/>
          <a:p>
            <a:pPr algn="r"/>
            <a:r>
              <a:rPr lang="de-CH" sz="1600" smtClean="0"/>
              <a:t>Krise</a:t>
            </a:r>
            <a:br>
              <a:rPr lang="de-CH" sz="1600" smtClean="0"/>
            </a:br>
            <a:r>
              <a:rPr lang="de-CH" sz="1600" smtClean="0"/>
              <a:t>Über-</a:t>
            </a:r>
            <a:br>
              <a:rPr lang="de-CH" sz="1600" smtClean="0"/>
            </a:br>
            <a:r>
              <a:rPr lang="de-CH" sz="1600" smtClean="0"/>
              <a:t>winden</a:t>
            </a:r>
            <a:endParaRPr lang="de-CH" sz="1600"/>
          </a:p>
        </p:txBody>
      </p:sp>
      <p:sp>
        <p:nvSpPr>
          <p:cNvPr id="9" name="Left Brace 8"/>
          <p:cNvSpPr/>
          <p:nvPr/>
        </p:nvSpPr>
        <p:spPr>
          <a:xfrm>
            <a:off x="1991850" y="1108810"/>
            <a:ext cx="510050" cy="1541888"/>
          </a:xfrm>
          <a:prstGeom prst="leftBrace">
            <a:avLst>
              <a:gd name="adj1" fmla="val 59353"/>
              <a:gd name="adj2" fmla="val 49176"/>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de-CH"/>
          </a:p>
        </p:txBody>
      </p:sp>
      <p:sp>
        <p:nvSpPr>
          <p:cNvPr id="26" name="Left Brace 25"/>
          <p:cNvSpPr/>
          <p:nvPr/>
        </p:nvSpPr>
        <p:spPr>
          <a:xfrm>
            <a:off x="1966450" y="3420298"/>
            <a:ext cx="510050" cy="1732300"/>
          </a:xfrm>
          <a:prstGeom prst="leftBrace">
            <a:avLst>
              <a:gd name="adj1" fmla="val 59353"/>
              <a:gd name="adj2" fmla="val 49176"/>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de-CH"/>
          </a:p>
        </p:txBody>
      </p:sp>
      <p:sp>
        <p:nvSpPr>
          <p:cNvPr id="27" name="Left Brace 26"/>
          <p:cNvSpPr/>
          <p:nvPr/>
        </p:nvSpPr>
        <p:spPr>
          <a:xfrm>
            <a:off x="1941050" y="2650698"/>
            <a:ext cx="510050" cy="736600"/>
          </a:xfrm>
          <a:prstGeom prst="leftBrace">
            <a:avLst>
              <a:gd name="adj1" fmla="val 59353"/>
              <a:gd name="adj2" fmla="val 49176"/>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de-CH"/>
          </a:p>
        </p:txBody>
      </p:sp>
      <p:cxnSp>
        <p:nvCxnSpPr>
          <p:cNvPr id="28" name="Straight Arrow Connector 27"/>
          <p:cNvCxnSpPr/>
          <p:nvPr/>
        </p:nvCxnSpPr>
        <p:spPr>
          <a:xfrm>
            <a:off x="2717800" y="5461000"/>
            <a:ext cx="2198422"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p:nvPr/>
        </p:nvCxnSpPr>
        <p:spPr>
          <a:xfrm>
            <a:off x="6019800" y="5270499"/>
            <a:ext cx="2198422"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p:nvPr/>
        </p:nvCxnSpPr>
        <p:spPr>
          <a:xfrm>
            <a:off x="4901140" y="5359400"/>
            <a:ext cx="1128448"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a:off x="2717800" y="5434736"/>
            <a:ext cx="2174873" cy="584776"/>
          </a:xfrm>
          <a:prstGeom prst="rect">
            <a:avLst/>
          </a:prstGeom>
          <a:noFill/>
        </p:spPr>
        <p:txBody>
          <a:bodyPr wrap="square" rtlCol="0">
            <a:spAutoFit/>
          </a:bodyPr>
          <a:lstStyle/>
          <a:p>
            <a:pPr algn="ctr"/>
            <a:r>
              <a:rPr lang="de-CH" sz="1600" smtClean="0"/>
              <a:t>Bestehendes Potential</a:t>
            </a:r>
            <a:br>
              <a:rPr lang="de-CH" sz="1600" smtClean="0"/>
            </a:br>
            <a:r>
              <a:rPr lang="de-CH" sz="1600" smtClean="0"/>
              <a:t>ausnutzen</a:t>
            </a:r>
          </a:p>
        </p:txBody>
      </p:sp>
      <p:sp>
        <p:nvSpPr>
          <p:cNvPr id="35" name="TextBox 34"/>
          <p:cNvSpPr txBox="1"/>
          <p:nvPr/>
        </p:nvSpPr>
        <p:spPr>
          <a:xfrm>
            <a:off x="6258588" y="5270500"/>
            <a:ext cx="1748097" cy="584776"/>
          </a:xfrm>
          <a:prstGeom prst="rect">
            <a:avLst/>
          </a:prstGeom>
          <a:noFill/>
        </p:spPr>
        <p:txBody>
          <a:bodyPr wrap="square" rtlCol="0">
            <a:spAutoFit/>
          </a:bodyPr>
          <a:lstStyle/>
          <a:p>
            <a:pPr algn="ctr"/>
            <a:r>
              <a:rPr lang="de-CH" sz="1600" smtClean="0"/>
              <a:t>Neues Potential</a:t>
            </a:r>
            <a:br>
              <a:rPr lang="de-CH" sz="1600" smtClean="0"/>
            </a:br>
            <a:r>
              <a:rPr lang="de-CH" sz="1600" smtClean="0"/>
              <a:t>schaffen</a:t>
            </a:r>
          </a:p>
        </p:txBody>
      </p:sp>
      <p:sp>
        <p:nvSpPr>
          <p:cNvPr id="36" name="TextBox 35"/>
          <p:cNvSpPr txBox="1"/>
          <p:nvPr/>
        </p:nvSpPr>
        <p:spPr>
          <a:xfrm>
            <a:off x="4759420" y="5384512"/>
            <a:ext cx="1417542" cy="584776"/>
          </a:xfrm>
          <a:prstGeom prst="rect">
            <a:avLst/>
          </a:prstGeom>
          <a:noFill/>
        </p:spPr>
        <p:txBody>
          <a:bodyPr wrap="square" rtlCol="0">
            <a:spAutoFit/>
          </a:bodyPr>
          <a:lstStyle/>
          <a:p>
            <a:pPr algn="ctr"/>
            <a:r>
              <a:rPr lang="de-CH" sz="1600" smtClean="0"/>
              <a:t>Revitali-</a:t>
            </a:r>
            <a:br>
              <a:rPr lang="de-CH" sz="1600" smtClean="0"/>
            </a:br>
            <a:r>
              <a:rPr lang="de-CH" sz="1600" smtClean="0"/>
              <a:t>sieren</a:t>
            </a:r>
          </a:p>
        </p:txBody>
      </p:sp>
      <p:sp>
        <p:nvSpPr>
          <p:cNvPr id="33" name="TextBox 32"/>
          <p:cNvSpPr txBox="1"/>
          <p:nvPr/>
        </p:nvSpPr>
        <p:spPr>
          <a:xfrm>
            <a:off x="2849502" y="4546888"/>
            <a:ext cx="809524" cy="584776"/>
          </a:xfrm>
          <a:prstGeom prst="rect">
            <a:avLst/>
          </a:prstGeom>
          <a:noFill/>
        </p:spPr>
        <p:txBody>
          <a:bodyPr wrap="none" rtlCol="0">
            <a:spAutoFit/>
          </a:bodyPr>
          <a:lstStyle/>
          <a:p>
            <a:pPr algn="ctr"/>
            <a:r>
              <a:rPr lang="de-CH" sz="1600" i="1" smtClean="0"/>
              <a:t>Markt-</a:t>
            </a:r>
            <a:br>
              <a:rPr lang="de-CH" sz="1600" i="1" smtClean="0"/>
            </a:br>
            <a:r>
              <a:rPr lang="de-CH" sz="1600" i="1" smtClean="0"/>
              <a:t>profile</a:t>
            </a:r>
            <a:endParaRPr lang="de-CH" sz="1600" i="1"/>
          </a:p>
        </p:txBody>
      </p:sp>
      <p:sp>
        <p:nvSpPr>
          <p:cNvPr id="37" name="TextBox 36"/>
          <p:cNvSpPr txBox="1"/>
          <p:nvPr/>
        </p:nvSpPr>
        <p:spPr>
          <a:xfrm>
            <a:off x="3696490" y="4571423"/>
            <a:ext cx="1346630" cy="584776"/>
          </a:xfrm>
          <a:prstGeom prst="rect">
            <a:avLst/>
          </a:prstGeom>
          <a:noFill/>
        </p:spPr>
        <p:txBody>
          <a:bodyPr wrap="none" rtlCol="0">
            <a:spAutoFit/>
          </a:bodyPr>
          <a:lstStyle/>
          <a:p>
            <a:pPr algn="ctr"/>
            <a:r>
              <a:rPr lang="de-CH" sz="1600" i="1" smtClean="0"/>
              <a:t>Abgestimmte</a:t>
            </a:r>
            <a:br>
              <a:rPr lang="de-CH" sz="1600" i="1" smtClean="0"/>
            </a:br>
            <a:r>
              <a:rPr lang="de-CH" sz="1600" i="1" smtClean="0"/>
              <a:t>Operationen</a:t>
            </a:r>
            <a:endParaRPr lang="de-CH" sz="1600" i="1"/>
          </a:p>
        </p:txBody>
      </p:sp>
      <p:sp>
        <p:nvSpPr>
          <p:cNvPr id="32" name="TextBox 31"/>
          <p:cNvSpPr txBox="1"/>
          <p:nvPr/>
        </p:nvSpPr>
        <p:spPr>
          <a:xfrm>
            <a:off x="4793272" y="4571423"/>
            <a:ext cx="1312066" cy="584776"/>
          </a:xfrm>
          <a:prstGeom prst="rect">
            <a:avLst/>
          </a:prstGeom>
          <a:noFill/>
        </p:spPr>
        <p:txBody>
          <a:bodyPr wrap="none" rtlCol="0">
            <a:spAutoFit/>
          </a:bodyPr>
          <a:lstStyle/>
          <a:p>
            <a:pPr algn="ctr"/>
            <a:r>
              <a:rPr lang="de-CH" sz="1600" i="1" smtClean="0"/>
              <a:t>Robuste</a:t>
            </a:r>
            <a:br>
              <a:rPr lang="de-CH" sz="1600" i="1" smtClean="0"/>
            </a:br>
            <a:r>
              <a:rPr lang="de-CH" sz="1600" i="1" smtClean="0"/>
              <a:t>Organisation</a:t>
            </a:r>
            <a:endParaRPr lang="de-CH" sz="1600" i="1"/>
          </a:p>
        </p:txBody>
      </p:sp>
      <p:sp>
        <p:nvSpPr>
          <p:cNvPr id="38" name="TextBox 37"/>
          <p:cNvSpPr txBox="1"/>
          <p:nvPr/>
        </p:nvSpPr>
        <p:spPr>
          <a:xfrm>
            <a:off x="5910872" y="4317423"/>
            <a:ext cx="1312066" cy="830997"/>
          </a:xfrm>
          <a:prstGeom prst="rect">
            <a:avLst/>
          </a:prstGeom>
          <a:noFill/>
        </p:spPr>
        <p:txBody>
          <a:bodyPr wrap="none" rtlCol="0">
            <a:spAutoFit/>
          </a:bodyPr>
          <a:lstStyle/>
          <a:p>
            <a:pPr algn="ctr"/>
            <a:r>
              <a:rPr lang="de-CH" sz="1600" i="1" dirty="0" smtClean="0"/>
              <a:t>Trans-</a:t>
            </a:r>
            <a:br>
              <a:rPr lang="de-CH" sz="1600" i="1" dirty="0" smtClean="0"/>
            </a:br>
            <a:r>
              <a:rPr lang="de-CH" sz="1600" i="1" dirty="0" smtClean="0"/>
              <a:t>formierte</a:t>
            </a:r>
            <a:br>
              <a:rPr lang="de-CH" sz="1600" i="1" dirty="0" smtClean="0"/>
            </a:br>
            <a:r>
              <a:rPr lang="de-CH" sz="1600" i="1" dirty="0" smtClean="0"/>
              <a:t>Organisation</a:t>
            </a:r>
            <a:endParaRPr lang="de-CH" sz="1600" i="1" dirty="0"/>
          </a:p>
        </p:txBody>
      </p:sp>
      <p:sp>
        <p:nvSpPr>
          <p:cNvPr id="39" name="TextBox 38"/>
          <p:cNvSpPr txBox="1"/>
          <p:nvPr/>
        </p:nvSpPr>
        <p:spPr>
          <a:xfrm>
            <a:off x="7077159" y="4558723"/>
            <a:ext cx="1138490" cy="584776"/>
          </a:xfrm>
          <a:prstGeom prst="rect">
            <a:avLst/>
          </a:prstGeom>
          <a:noFill/>
        </p:spPr>
        <p:txBody>
          <a:bodyPr wrap="none" rtlCol="0">
            <a:spAutoFit/>
          </a:bodyPr>
          <a:lstStyle/>
          <a:p>
            <a:pPr algn="ctr"/>
            <a:r>
              <a:rPr lang="de-CH" sz="1600" i="1" dirty="0" smtClean="0"/>
              <a:t>„Return on</a:t>
            </a:r>
            <a:br>
              <a:rPr lang="de-CH" sz="1600" i="1" dirty="0" smtClean="0"/>
            </a:br>
            <a:r>
              <a:rPr lang="de-CH" sz="1600" i="1" dirty="0" err="1" smtClean="0"/>
              <a:t>Paradigm</a:t>
            </a:r>
            <a:r>
              <a:rPr lang="de-CH" sz="1600" i="1" dirty="0" smtClean="0"/>
              <a:t>“</a:t>
            </a:r>
            <a:endParaRPr lang="de-CH" sz="1600" i="1" dirty="0"/>
          </a:p>
        </p:txBody>
      </p:sp>
      <p:sp>
        <p:nvSpPr>
          <p:cNvPr id="40" name="TextBox 39"/>
          <p:cNvSpPr txBox="1"/>
          <p:nvPr/>
        </p:nvSpPr>
        <p:spPr>
          <a:xfrm>
            <a:off x="782478" y="3860224"/>
            <a:ext cx="1187545" cy="830997"/>
          </a:xfrm>
          <a:prstGeom prst="rect">
            <a:avLst/>
          </a:prstGeom>
          <a:noFill/>
        </p:spPr>
        <p:txBody>
          <a:bodyPr wrap="none" rtlCol="0">
            <a:spAutoFit/>
          </a:bodyPr>
          <a:lstStyle/>
          <a:p>
            <a:pPr algn="r"/>
            <a:r>
              <a:rPr lang="de-CH" sz="1600" dirty="0" smtClean="0"/>
              <a:t>Das Gute</a:t>
            </a:r>
            <a:br>
              <a:rPr lang="de-CH" sz="1600" dirty="0" smtClean="0"/>
            </a:br>
            <a:r>
              <a:rPr lang="de-CH" sz="1600" dirty="0" smtClean="0"/>
              <a:t>noch besser</a:t>
            </a:r>
            <a:br>
              <a:rPr lang="de-CH" sz="1600" dirty="0" smtClean="0"/>
            </a:br>
            <a:r>
              <a:rPr lang="de-CH" sz="1600" dirty="0" smtClean="0"/>
              <a:t>machen</a:t>
            </a:r>
            <a:endParaRPr lang="de-CH" sz="1600" dirty="0"/>
          </a:p>
        </p:txBody>
      </p:sp>
      <p:sp>
        <p:nvSpPr>
          <p:cNvPr id="41" name="TextBox 40"/>
          <p:cNvSpPr txBox="1"/>
          <p:nvPr/>
        </p:nvSpPr>
        <p:spPr>
          <a:xfrm>
            <a:off x="621663" y="1449218"/>
            <a:ext cx="1370187" cy="830997"/>
          </a:xfrm>
          <a:prstGeom prst="rect">
            <a:avLst/>
          </a:prstGeom>
          <a:noFill/>
        </p:spPr>
        <p:txBody>
          <a:bodyPr wrap="none" rtlCol="0">
            <a:spAutoFit/>
          </a:bodyPr>
          <a:lstStyle/>
          <a:p>
            <a:pPr algn="r"/>
            <a:r>
              <a:rPr lang="de-CH" sz="1600" dirty="0" smtClean="0"/>
              <a:t>Das sehr Gute</a:t>
            </a:r>
            <a:br>
              <a:rPr lang="de-CH" sz="1600" dirty="0" smtClean="0"/>
            </a:br>
            <a:r>
              <a:rPr lang="de-CH" sz="1600" dirty="0" smtClean="0"/>
              <a:t>noch besser</a:t>
            </a:r>
            <a:br>
              <a:rPr lang="de-CH" sz="1600" dirty="0" smtClean="0"/>
            </a:br>
            <a:r>
              <a:rPr lang="de-CH" sz="1600" dirty="0" smtClean="0"/>
              <a:t> machen</a:t>
            </a:r>
            <a:endParaRPr lang="de-CH" sz="1600" dirty="0"/>
          </a:p>
        </p:txBody>
      </p:sp>
    </p:spTree>
    <p:custDataLst>
      <p:tags r:id="rId1"/>
    </p:custDataLst>
    <p:extLst>
      <p:ext uri="{BB962C8B-B14F-4D97-AF65-F5344CB8AC3E}">
        <p14:creationId xmlns:p14="http://schemas.microsoft.com/office/powerpoint/2010/main" val="3725426868"/>
      </p:ext>
    </p:extLst>
  </p:cSld>
  <p:clrMapOvr>
    <a:masterClrMapping/>
  </p:clrMapOvr>
  <mc:AlternateContent xmlns:mc="http://schemas.openxmlformats.org/markup-compatibility/2006" xmlns:p14="http://schemas.microsoft.com/office/powerpoint/2010/main">
    <mc:Choice Requires="p14">
      <p:transition spd="slow" p14:dur="2000" advTm="63689"/>
    </mc:Choice>
    <mc:Fallback xmlns="">
      <p:transition xmlns:p14="http://schemas.microsoft.com/office/powerpoint/2010/main" spd="slow" advTm="63689"/>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14016" y="355600"/>
            <a:ext cx="4551847" cy="461665"/>
          </a:xfrm>
          <a:prstGeom prst="rect">
            <a:avLst/>
          </a:prstGeom>
          <a:noFill/>
        </p:spPr>
        <p:txBody>
          <a:bodyPr wrap="none" rtlCol="0">
            <a:spAutoFit/>
          </a:bodyPr>
          <a:lstStyle/>
          <a:p>
            <a:r>
              <a:rPr lang="en-GB" sz="2400" b="1" dirty="0" err="1" smtClean="0">
                <a:solidFill>
                  <a:srgbClr val="376092"/>
                </a:solidFill>
              </a:rPr>
              <a:t>Überblick</a:t>
            </a:r>
            <a:r>
              <a:rPr lang="en-GB" sz="2400" b="1" dirty="0" smtClean="0">
                <a:solidFill>
                  <a:srgbClr val="376092"/>
                </a:solidFill>
              </a:rPr>
              <a:t> der </a:t>
            </a:r>
            <a:r>
              <a:rPr lang="en-GB" sz="2400" b="1" dirty="0" err="1" smtClean="0">
                <a:solidFill>
                  <a:srgbClr val="376092"/>
                </a:solidFill>
              </a:rPr>
              <a:t>Leistungen</a:t>
            </a:r>
            <a:r>
              <a:rPr lang="en-GB" sz="2400" b="1" dirty="0" smtClean="0">
                <a:solidFill>
                  <a:srgbClr val="376092"/>
                </a:solidFill>
              </a:rPr>
              <a:t> (1 von 3)</a:t>
            </a:r>
            <a:endParaRPr lang="en-GB" sz="2400" b="1" dirty="0">
              <a:solidFill>
                <a:srgbClr val="376092"/>
              </a:solidFill>
            </a:endParaRPr>
          </a:p>
        </p:txBody>
      </p:sp>
      <p:sp>
        <p:nvSpPr>
          <p:cNvPr id="10" name="Slide Number Placeholder 9"/>
          <p:cNvSpPr>
            <a:spLocks noGrp="1"/>
          </p:cNvSpPr>
          <p:nvPr>
            <p:ph type="sldNum" sz="quarter" idx="12"/>
          </p:nvPr>
        </p:nvSpPr>
        <p:spPr>
          <a:xfrm>
            <a:off x="6146800" y="6356350"/>
            <a:ext cx="2133600" cy="365125"/>
          </a:xfrm>
        </p:spPr>
        <p:txBody>
          <a:bodyPr/>
          <a:lstStyle/>
          <a:p>
            <a:fld id="{B0FBCA51-B7B3-D942-BAF7-C6738ECF227F}" type="slidenum">
              <a:rPr lang="de-CH" smtClean="0"/>
              <a:t>2</a:t>
            </a:fld>
            <a:endParaRPr lang="de-CH"/>
          </a:p>
        </p:txBody>
      </p:sp>
      <p:sp>
        <p:nvSpPr>
          <p:cNvPr id="32" name="TextBox 31"/>
          <p:cNvSpPr txBox="1"/>
          <p:nvPr/>
        </p:nvSpPr>
        <p:spPr>
          <a:xfrm>
            <a:off x="330200" y="737632"/>
            <a:ext cx="8451851" cy="5909311"/>
          </a:xfrm>
          <a:prstGeom prst="rect">
            <a:avLst/>
          </a:prstGeom>
          <a:noFill/>
        </p:spPr>
        <p:txBody>
          <a:bodyPr wrap="square" rtlCol="0">
            <a:spAutoFit/>
          </a:bodyPr>
          <a:lstStyle/>
          <a:p>
            <a:r>
              <a:rPr lang="de-CH" dirty="0" smtClean="0"/>
              <a:t>Das Rahmenwerk "</a:t>
            </a:r>
            <a:r>
              <a:rPr lang="de-CH" dirty="0" err="1" smtClean="0"/>
              <a:t>Dimensions</a:t>
            </a:r>
            <a:r>
              <a:rPr lang="de-CH" dirty="0" smtClean="0"/>
              <a:t> </a:t>
            </a:r>
            <a:r>
              <a:rPr lang="de-CH" dirty="0" err="1" smtClean="0"/>
              <a:t>of</a:t>
            </a:r>
            <a:r>
              <a:rPr lang="de-CH" dirty="0" smtClean="0"/>
              <a:t> Value" kann in fünf Diensten angewendet werden:</a:t>
            </a:r>
            <a:br>
              <a:rPr lang="de-CH" dirty="0" smtClean="0"/>
            </a:br>
            <a:endParaRPr lang="de-CH" dirty="0" smtClean="0"/>
          </a:p>
          <a:p>
            <a:pPr marL="342900" indent="-342900">
              <a:buFont typeface="+mj-lt"/>
              <a:buAutoNum type="arabicPeriod"/>
            </a:pPr>
            <a:r>
              <a:rPr lang="de-CH" dirty="0" smtClean="0"/>
              <a:t>Der Inhalt der Kernbotschaften über die wichtigsten Vorteile, die das Unternehmen den Marktteilnehmern anbietet, z.B.</a:t>
            </a:r>
            <a:br>
              <a:rPr lang="de-CH" dirty="0" smtClean="0"/>
            </a:br>
            <a:r>
              <a:rPr lang="de-CH" dirty="0" smtClean="0"/>
              <a:t> - Kunden in den Absatzmärkten</a:t>
            </a:r>
            <a:br>
              <a:rPr lang="de-CH" dirty="0" smtClean="0"/>
            </a:br>
            <a:r>
              <a:rPr lang="de-CH" dirty="0" smtClean="0"/>
              <a:t> - Personal auf dem Arbeitsmarkt</a:t>
            </a:r>
            <a:br>
              <a:rPr lang="de-CH" dirty="0" smtClean="0"/>
            </a:br>
            <a:r>
              <a:rPr lang="de-CH" dirty="0" smtClean="0"/>
              <a:t> - Geschäftspartner in den Märkten für Lieferungen und Vertrieb</a:t>
            </a:r>
            <a:br>
              <a:rPr lang="de-CH" dirty="0" smtClean="0"/>
            </a:br>
            <a:r>
              <a:rPr lang="de-CH" dirty="0" smtClean="0"/>
              <a:t> - Investoren im Kapitalmarkt </a:t>
            </a:r>
            <a:br>
              <a:rPr lang="de-CH" dirty="0" smtClean="0"/>
            </a:br>
            <a:r>
              <a:rPr lang="de-CH" dirty="0" smtClean="0"/>
              <a:t>werden verfeinert und deutlich von den Botschaften der Wettbewerber unterschieden. Durch die Identifikation der Wertdimensionen, in denen ein Unternehmen besonders stark ist - typischerweise in zwei Dimensionen - und die Wettbewerber nicht, werden die Kernbotschaften formuliert. Auf diese Weise hebt das Unternehmen die Stärke seines Marktangebots hervor und differenziert sein Marktprofil deutlich, um das "Gute" noch besser zu machen und das vorhandene Potenzial des Unternehmens in seinem Marktprofil besser auszunutzen.</a:t>
            </a:r>
          </a:p>
          <a:p>
            <a:pPr marL="342900" indent="-342900">
              <a:buFont typeface="+mj-lt"/>
              <a:buAutoNum type="arabicPeriod"/>
            </a:pPr>
            <a:endParaRPr lang="de-CH" dirty="0" smtClean="0"/>
          </a:p>
          <a:p>
            <a:pPr marL="342900" indent="-342900">
              <a:buFont typeface="+mj-lt"/>
              <a:buAutoNum type="arabicPeriod"/>
            </a:pPr>
            <a:r>
              <a:rPr lang="de-CH" dirty="0" smtClean="0"/>
              <a:t>Die oben identifizierten Stärken des Unternehmens werden noch stärker gemacht, indem sie gezielter auf die Generierung der in den Wertdimensionen identifizierten Vorteile ausgerichtet werden. Das Unternehmen macht "gut" noch besser, indem es das vorhandene Potenzial des Unternehmens im operativen Geschäft besser ausschöpft.</a:t>
            </a:r>
          </a:p>
        </p:txBody>
      </p:sp>
    </p:spTree>
    <p:custDataLst>
      <p:tags r:id="rId1"/>
    </p:custDataLst>
    <p:extLst>
      <p:ext uri="{BB962C8B-B14F-4D97-AF65-F5344CB8AC3E}">
        <p14:creationId xmlns:p14="http://schemas.microsoft.com/office/powerpoint/2010/main" val="1942945077"/>
      </p:ext>
    </p:extLst>
  </p:cSld>
  <p:clrMapOvr>
    <a:masterClrMapping/>
  </p:clrMapOvr>
  <mc:AlternateContent xmlns:mc="http://schemas.openxmlformats.org/markup-compatibility/2006" xmlns:p14="http://schemas.microsoft.com/office/powerpoint/2010/main">
    <mc:Choice Requires="p14">
      <p:transition spd="slow" p14:dur="2000" advTm="63689"/>
    </mc:Choice>
    <mc:Fallback xmlns="">
      <p:transition xmlns:p14="http://schemas.microsoft.com/office/powerpoint/2010/main" spd="slow" advTm="63689"/>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7316" y="355600"/>
            <a:ext cx="8807784" cy="461665"/>
          </a:xfrm>
          <a:prstGeom prst="rect">
            <a:avLst/>
          </a:prstGeom>
          <a:noFill/>
        </p:spPr>
        <p:txBody>
          <a:bodyPr wrap="square" rtlCol="0">
            <a:spAutoFit/>
          </a:bodyPr>
          <a:lstStyle/>
          <a:p>
            <a:r>
              <a:rPr lang="de-CH" sz="2400" b="1" dirty="0" smtClean="0">
                <a:solidFill>
                  <a:srgbClr val="376092"/>
                </a:solidFill>
              </a:rPr>
              <a:t>5-D Value ins Tagesgeschäft integrieren: Fünf Sitzungen</a:t>
            </a:r>
            <a:endParaRPr lang="de-CH" sz="2400" b="1" dirty="0">
              <a:solidFill>
                <a:srgbClr val="376092"/>
              </a:solidFill>
            </a:endParaRPr>
          </a:p>
        </p:txBody>
      </p:sp>
      <p:sp>
        <p:nvSpPr>
          <p:cNvPr id="10" name="Slide Number Placeholder 9"/>
          <p:cNvSpPr>
            <a:spLocks noGrp="1"/>
          </p:cNvSpPr>
          <p:nvPr>
            <p:ph type="sldNum" sz="quarter" idx="12"/>
          </p:nvPr>
        </p:nvSpPr>
        <p:spPr>
          <a:xfrm>
            <a:off x="6362700" y="6356350"/>
            <a:ext cx="2133600" cy="365125"/>
          </a:xfrm>
        </p:spPr>
        <p:txBody>
          <a:bodyPr/>
          <a:lstStyle/>
          <a:p>
            <a:fld id="{B0FBCA51-B7B3-D942-BAF7-C6738ECF227F}" type="slidenum">
              <a:rPr lang="de-CH" smtClean="0"/>
              <a:t>20</a:t>
            </a:fld>
            <a:endParaRPr lang="de-CH"/>
          </a:p>
        </p:txBody>
      </p:sp>
      <p:cxnSp>
        <p:nvCxnSpPr>
          <p:cNvPr id="5" name="Straight Arrow Connector 4"/>
          <p:cNvCxnSpPr/>
          <p:nvPr/>
        </p:nvCxnSpPr>
        <p:spPr>
          <a:xfrm flipV="1">
            <a:off x="1092200" y="1346200"/>
            <a:ext cx="0" cy="4552950"/>
          </a:xfrm>
          <a:prstGeom prst="straightConnector1">
            <a:avLst/>
          </a:prstGeom>
          <a:ln>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a:off x="1087967" y="5899150"/>
            <a:ext cx="7607300" cy="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264035" y="1586636"/>
            <a:ext cx="851515" cy="830997"/>
          </a:xfrm>
          <a:prstGeom prst="rect">
            <a:avLst/>
          </a:prstGeom>
          <a:noFill/>
        </p:spPr>
        <p:txBody>
          <a:bodyPr wrap="none" rtlCol="0">
            <a:spAutoFit/>
          </a:bodyPr>
          <a:lstStyle/>
          <a:p>
            <a:pPr algn="r"/>
            <a:r>
              <a:rPr lang="de-CH" sz="1600" smtClean="0"/>
              <a:t>Zustim-</a:t>
            </a:r>
          </a:p>
          <a:p>
            <a:pPr algn="r"/>
            <a:r>
              <a:rPr lang="de-CH" sz="1600" smtClean="0"/>
              <a:t>mung /</a:t>
            </a:r>
          </a:p>
          <a:p>
            <a:pPr algn="r"/>
            <a:r>
              <a:rPr lang="de-CH" sz="1600" smtClean="0"/>
              <a:t>Umfang</a:t>
            </a:r>
            <a:endParaRPr lang="de-CH" sz="1600"/>
          </a:p>
        </p:txBody>
      </p:sp>
      <p:sp>
        <p:nvSpPr>
          <p:cNvPr id="25" name="TextBox 24"/>
          <p:cNvSpPr txBox="1"/>
          <p:nvPr/>
        </p:nvSpPr>
        <p:spPr>
          <a:xfrm>
            <a:off x="553630" y="3094891"/>
            <a:ext cx="587320" cy="338554"/>
          </a:xfrm>
          <a:prstGeom prst="rect">
            <a:avLst/>
          </a:prstGeom>
          <a:noFill/>
        </p:spPr>
        <p:txBody>
          <a:bodyPr wrap="none" rtlCol="0">
            <a:spAutoFit/>
          </a:bodyPr>
          <a:lstStyle/>
          <a:p>
            <a:pPr algn="r"/>
            <a:r>
              <a:rPr lang="de-CH" sz="1600" smtClean="0"/>
              <a:t>SOLL</a:t>
            </a:r>
            <a:endParaRPr lang="de-CH" sz="1600"/>
          </a:p>
        </p:txBody>
      </p:sp>
      <p:sp>
        <p:nvSpPr>
          <p:cNvPr id="35" name="TextBox 34"/>
          <p:cNvSpPr txBox="1"/>
          <p:nvPr/>
        </p:nvSpPr>
        <p:spPr>
          <a:xfrm>
            <a:off x="6101953" y="5858939"/>
            <a:ext cx="1488412" cy="584776"/>
          </a:xfrm>
          <a:prstGeom prst="rect">
            <a:avLst/>
          </a:prstGeom>
          <a:noFill/>
        </p:spPr>
        <p:txBody>
          <a:bodyPr wrap="square" rtlCol="0">
            <a:spAutoFit/>
          </a:bodyPr>
          <a:lstStyle/>
          <a:p>
            <a:pPr algn="ctr"/>
            <a:r>
              <a:rPr lang="de-CH" sz="1600" smtClean="0"/>
              <a:t>6 – 18 </a:t>
            </a:r>
          </a:p>
          <a:p>
            <a:pPr algn="ctr"/>
            <a:r>
              <a:rPr lang="de-CH" sz="1600" smtClean="0"/>
              <a:t>Monate</a:t>
            </a:r>
          </a:p>
        </p:txBody>
      </p:sp>
      <p:sp>
        <p:nvSpPr>
          <p:cNvPr id="44" name="Rounded Rectangle 43"/>
          <p:cNvSpPr/>
          <p:nvPr/>
        </p:nvSpPr>
        <p:spPr>
          <a:xfrm rot="16200000">
            <a:off x="6942679" y="4770977"/>
            <a:ext cx="1334929" cy="400713"/>
          </a:xfrm>
          <a:prstGeom prst="roundRect">
            <a:avLst>
              <a:gd name="adj" fmla="val 43416"/>
            </a:avLst>
          </a:prstGeom>
          <a:solidFill>
            <a:schemeClr val="tx2">
              <a:lumMod val="20000"/>
              <a:lumOff val="80000"/>
              <a:alpha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43" name="TextBox 42"/>
          <p:cNvSpPr txBox="1"/>
          <p:nvPr/>
        </p:nvSpPr>
        <p:spPr>
          <a:xfrm rot="16200000">
            <a:off x="7074533" y="4839333"/>
            <a:ext cx="1031780" cy="338554"/>
          </a:xfrm>
          <a:prstGeom prst="rect">
            <a:avLst/>
          </a:prstGeom>
          <a:noFill/>
        </p:spPr>
        <p:txBody>
          <a:bodyPr wrap="square" rtlCol="0">
            <a:spAutoFit/>
          </a:bodyPr>
          <a:lstStyle/>
          <a:p>
            <a:pPr algn="ctr"/>
            <a:r>
              <a:rPr lang="de-CH" sz="1600" smtClean="0"/>
              <a:t>Sitzung 5</a:t>
            </a:r>
          </a:p>
        </p:txBody>
      </p:sp>
      <p:sp>
        <p:nvSpPr>
          <p:cNvPr id="45" name="Pentagon 44"/>
          <p:cNvSpPr/>
          <p:nvPr/>
        </p:nvSpPr>
        <p:spPr>
          <a:xfrm>
            <a:off x="6286500" y="4316571"/>
            <a:ext cx="1108739" cy="725042"/>
          </a:xfrm>
          <a:prstGeom prst="homePlat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56" name="TextBox 55"/>
          <p:cNvSpPr txBox="1"/>
          <p:nvPr/>
        </p:nvSpPr>
        <p:spPr>
          <a:xfrm>
            <a:off x="6261100" y="5211345"/>
            <a:ext cx="1337339" cy="338554"/>
          </a:xfrm>
          <a:prstGeom prst="rect">
            <a:avLst/>
          </a:prstGeom>
          <a:noFill/>
        </p:spPr>
        <p:txBody>
          <a:bodyPr wrap="square" rtlCol="0">
            <a:spAutoFit/>
          </a:bodyPr>
          <a:lstStyle/>
          <a:p>
            <a:pPr algn="ctr"/>
            <a:r>
              <a:rPr lang="de-CH" sz="1600" smtClean="0"/>
              <a:t>Erkenntnisse</a:t>
            </a:r>
          </a:p>
        </p:txBody>
      </p:sp>
      <p:sp>
        <p:nvSpPr>
          <p:cNvPr id="57" name="TextBox 56"/>
          <p:cNvSpPr txBox="1"/>
          <p:nvPr/>
        </p:nvSpPr>
        <p:spPr>
          <a:xfrm>
            <a:off x="6428215" y="4334758"/>
            <a:ext cx="625380" cy="338554"/>
          </a:xfrm>
          <a:prstGeom prst="rect">
            <a:avLst/>
          </a:prstGeom>
          <a:noFill/>
        </p:spPr>
        <p:txBody>
          <a:bodyPr wrap="square" rtlCol="0">
            <a:spAutoFit/>
          </a:bodyPr>
          <a:lstStyle/>
          <a:p>
            <a:pPr algn="ctr"/>
            <a:r>
              <a:rPr lang="de-CH" sz="1600" smtClean="0"/>
              <a:t>Plan</a:t>
            </a:r>
          </a:p>
        </p:txBody>
      </p:sp>
      <p:sp>
        <p:nvSpPr>
          <p:cNvPr id="58" name="TextBox 57"/>
          <p:cNvSpPr txBox="1"/>
          <p:nvPr/>
        </p:nvSpPr>
        <p:spPr>
          <a:xfrm>
            <a:off x="6756401" y="4487158"/>
            <a:ext cx="495299" cy="338554"/>
          </a:xfrm>
          <a:prstGeom prst="rect">
            <a:avLst/>
          </a:prstGeom>
          <a:noFill/>
        </p:spPr>
        <p:txBody>
          <a:bodyPr wrap="square" rtlCol="0">
            <a:spAutoFit/>
          </a:bodyPr>
          <a:lstStyle/>
          <a:p>
            <a:pPr algn="ctr"/>
            <a:r>
              <a:rPr lang="de-CH" sz="1600" smtClean="0"/>
              <a:t>Do</a:t>
            </a:r>
          </a:p>
        </p:txBody>
      </p:sp>
      <p:sp>
        <p:nvSpPr>
          <p:cNvPr id="59" name="TextBox 58"/>
          <p:cNvSpPr txBox="1"/>
          <p:nvPr/>
        </p:nvSpPr>
        <p:spPr>
          <a:xfrm>
            <a:off x="6428215" y="4652258"/>
            <a:ext cx="681274" cy="338554"/>
          </a:xfrm>
          <a:prstGeom prst="rect">
            <a:avLst/>
          </a:prstGeom>
          <a:noFill/>
        </p:spPr>
        <p:txBody>
          <a:bodyPr wrap="square" rtlCol="0">
            <a:spAutoFit/>
          </a:bodyPr>
          <a:lstStyle/>
          <a:p>
            <a:pPr algn="ctr"/>
            <a:r>
              <a:rPr lang="de-CH" sz="1600" smtClean="0"/>
              <a:t>Check</a:t>
            </a:r>
          </a:p>
        </p:txBody>
      </p:sp>
      <p:sp>
        <p:nvSpPr>
          <p:cNvPr id="60" name="TextBox 59"/>
          <p:cNvSpPr txBox="1"/>
          <p:nvPr/>
        </p:nvSpPr>
        <p:spPr>
          <a:xfrm>
            <a:off x="6235700" y="4487158"/>
            <a:ext cx="512574" cy="338554"/>
          </a:xfrm>
          <a:prstGeom prst="rect">
            <a:avLst/>
          </a:prstGeom>
          <a:noFill/>
        </p:spPr>
        <p:txBody>
          <a:bodyPr wrap="square" rtlCol="0">
            <a:spAutoFit/>
          </a:bodyPr>
          <a:lstStyle/>
          <a:p>
            <a:pPr algn="ctr"/>
            <a:r>
              <a:rPr lang="de-CH" sz="1600" smtClean="0"/>
              <a:t>Act</a:t>
            </a:r>
          </a:p>
        </p:txBody>
      </p:sp>
      <p:sp>
        <p:nvSpPr>
          <p:cNvPr id="62" name="TextBox 61"/>
          <p:cNvSpPr txBox="1"/>
          <p:nvPr/>
        </p:nvSpPr>
        <p:spPr>
          <a:xfrm>
            <a:off x="7540720" y="4550658"/>
            <a:ext cx="1209580" cy="338554"/>
          </a:xfrm>
          <a:prstGeom prst="rect">
            <a:avLst/>
          </a:prstGeom>
          <a:noFill/>
        </p:spPr>
        <p:txBody>
          <a:bodyPr wrap="square" rtlCol="0">
            <a:spAutoFit/>
          </a:bodyPr>
          <a:lstStyle/>
          <a:p>
            <a:pPr algn="ctr"/>
            <a:r>
              <a:rPr lang="de-CH" sz="1600" smtClean="0"/>
              <a:t>Evaluation</a:t>
            </a:r>
          </a:p>
        </p:txBody>
      </p:sp>
      <p:sp>
        <p:nvSpPr>
          <p:cNvPr id="73" name="Pentagon 72"/>
          <p:cNvSpPr/>
          <p:nvPr/>
        </p:nvSpPr>
        <p:spPr>
          <a:xfrm>
            <a:off x="7823200" y="4926171"/>
            <a:ext cx="1108739" cy="725042"/>
          </a:xfrm>
          <a:prstGeom prst="homePlat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42" name="TextBox 41"/>
          <p:cNvSpPr txBox="1"/>
          <p:nvPr/>
        </p:nvSpPr>
        <p:spPr>
          <a:xfrm>
            <a:off x="7835901" y="4991535"/>
            <a:ext cx="1219199" cy="584776"/>
          </a:xfrm>
          <a:prstGeom prst="rect">
            <a:avLst/>
          </a:prstGeom>
          <a:noFill/>
        </p:spPr>
        <p:txBody>
          <a:bodyPr wrap="square" rtlCol="0">
            <a:spAutoFit/>
          </a:bodyPr>
          <a:lstStyle/>
          <a:p>
            <a:r>
              <a:rPr lang="de-CH" sz="1600" smtClean="0"/>
              <a:t>Tages- </a:t>
            </a:r>
            <a:br>
              <a:rPr lang="de-CH" sz="1600" smtClean="0"/>
            </a:br>
            <a:r>
              <a:rPr lang="de-CH" sz="1600" smtClean="0"/>
              <a:t>geschäft</a:t>
            </a:r>
          </a:p>
        </p:txBody>
      </p:sp>
      <p:sp>
        <p:nvSpPr>
          <p:cNvPr id="74" name="Rounded Rectangle 73"/>
          <p:cNvSpPr/>
          <p:nvPr/>
        </p:nvSpPr>
        <p:spPr>
          <a:xfrm rot="16200000">
            <a:off x="5393279" y="4047077"/>
            <a:ext cx="1334929" cy="400713"/>
          </a:xfrm>
          <a:prstGeom prst="roundRect">
            <a:avLst>
              <a:gd name="adj" fmla="val 43416"/>
            </a:avLst>
          </a:prstGeom>
          <a:solidFill>
            <a:schemeClr val="tx2">
              <a:lumMod val="20000"/>
              <a:lumOff val="80000"/>
              <a:alpha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75" name="TextBox 74"/>
          <p:cNvSpPr txBox="1"/>
          <p:nvPr/>
        </p:nvSpPr>
        <p:spPr>
          <a:xfrm rot="16200000">
            <a:off x="5525133" y="4115433"/>
            <a:ext cx="1031780" cy="338554"/>
          </a:xfrm>
          <a:prstGeom prst="rect">
            <a:avLst/>
          </a:prstGeom>
          <a:noFill/>
        </p:spPr>
        <p:txBody>
          <a:bodyPr wrap="square" rtlCol="0">
            <a:spAutoFit/>
          </a:bodyPr>
          <a:lstStyle/>
          <a:p>
            <a:pPr algn="ctr"/>
            <a:r>
              <a:rPr lang="de-CH" sz="1600" smtClean="0"/>
              <a:t>Sitzung 4</a:t>
            </a:r>
          </a:p>
        </p:txBody>
      </p:sp>
      <p:sp>
        <p:nvSpPr>
          <p:cNvPr id="76" name="Pentagon 75"/>
          <p:cNvSpPr/>
          <p:nvPr/>
        </p:nvSpPr>
        <p:spPr>
          <a:xfrm>
            <a:off x="4737100" y="3592671"/>
            <a:ext cx="1108739" cy="725042"/>
          </a:xfrm>
          <a:prstGeom prst="homePlat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77" name="TextBox 76"/>
          <p:cNvSpPr txBox="1"/>
          <p:nvPr/>
        </p:nvSpPr>
        <p:spPr>
          <a:xfrm>
            <a:off x="5067301" y="4487445"/>
            <a:ext cx="1007138" cy="584776"/>
          </a:xfrm>
          <a:prstGeom prst="rect">
            <a:avLst/>
          </a:prstGeom>
          <a:noFill/>
        </p:spPr>
        <p:txBody>
          <a:bodyPr wrap="square" rtlCol="0">
            <a:spAutoFit/>
          </a:bodyPr>
          <a:lstStyle/>
          <a:p>
            <a:pPr algn="ctr"/>
            <a:r>
              <a:rPr lang="de-CH" sz="1600" dirty="0" smtClean="0"/>
              <a:t>Nächste</a:t>
            </a:r>
          </a:p>
          <a:p>
            <a:pPr algn="ctr"/>
            <a:r>
              <a:rPr lang="de-CH" sz="1600" dirty="0" smtClean="0"/>
              <a:t>Schritte</a:t>
            </a:r>
          </a:p>
        </p:txBody>
      </p:sp>
      <p:sp>
        <p:nvSpPr>
          <p:cNvPr id="78" name="TextBox 77"/>
          <p:cNvSpPr txBox="1"/>
          <p:nvPr/>
        </p:nvSpPr>
        <p:spPr>
          <a:xfrm>
            <a:off x="4878815" y="3610858"/>
            <a:ext cx="625380" cy="338554"/>
          </a:xfrm>
          <a:prstGeom prst="rect">
            <a:avLst/>
          </a:prstGeom>
          <a:noFill/>
        </p:spPr>
        <p:txBody>
          <a:bodyPr wrap="square" rtlCol="0">
            <a:spAutoFit/>
          </a:bodyPr>
          <a:lstStyle/>
          <a:p>
            <a:pPr algn="ctr"/>
            <a:r>
              <a:rPr lang="de-CH" sz="1600" smtClean="0"/>
              <a:t>Plan</a:t>
            </a:r>
          </a:p>
        </p:txBody>
      </p:sp>
      <p:sp>
        <p:nvSpPr>
          <p:cNvPr id="79" name="TextBox 78"/>
          <p:cNvSpPr txBox="1"/>
          <p:nvPr/>
        </p:nvSpPr>
        <p:spPr>
          <a:xfrm>
            <a:off x="5207001" y="3763258"/>
            <a:ext cx="495299" cy="338554"/>
          </a:xfrm>
          <a:prstGeom prst="rect">
            <a:avLst/>
          </a:prstGeom>
          <a:noFill/>
        </p:spPr>
        <p:txBody>
          <a:bodyPr wrap="square" rtlCol="0">
            <a:spAutoFit/>
          </a:bodyPr>
          <a:lstStyle/>
          <a:p>
            <a:pPr algn="ctr"/>
            <a:r>
              <a:rPr lang="de-CH" sz="1600" smtClean="0"/>
              <a:t>Do</a:t>
            </a:r>
          </a:p>
        </p:txBody>
      </p:sp>
      <p:sp>
        <p:nvSpPr>
          <p:cNvPr id="80" name="TextBox 79"/>
          <p:cNvSpPr txBox="1"/>
          <p:nvPr/>
        </p:nvSpPr>
        <p:spPr>
          <a:xfrm>
            <a:off x="4878815" y="3928358"/>
            <a:ext cx="681274" cy="338554"/>
          </a:xfrm>
          <a:prstGeom prst="rect">
            <a:avLst/>
          </a:prstGeom>
          <a:noFill/>
        </p:spPr>
        <p:txBody>
          <a:bodyPr wrap="square" rtlCol="0">
            <a:spAutoFit/>
          </a:bodyPr>
          <a:lstStyle/>
          <a:p>
            <a:pPr algn="ctr"/>
            <a:r>
              <a:rPr lang="de-CH" sz="1600" smtClean="0"/>
              <a:t>Check</a:t>
            </a:r>
          </a:p>
        </p:txBody>
      </p:sp>
      <p:sp>
        <p:nvSpPr>
          <p:cNvPr id="81" name="TextBox 80"/>
          <p:cNvSpPr txBox="1"/>
          <p:nvPr/>
        </p:nvSpPr>
        <p:spPr>
          <a:xfrm>
            <a:off x="4686300" y="3763258"/>
            <a:ext cx="512574" cy="338554"/>
          </a:xfrm>
          <a:prstGeom prst="rect">
            <a:avLst/>
          </a:prstGeom>
          <a:noFill/>
        </p:spPr>
        <p:txBody>
          <a:bodyPr wrap="square" rtlCol="0">
            <a:spAutoFit/>
          </a:bodyPr>
          <a:lstStyle/>
          <a:p>
            <a:pPr algn="ctr"/>
            <a:r>
              <a:rPr lang="de-CH" sz="1600" smtClean="0"/>
              <a:t>Act</a:t>
            </a:r>
          </a:p>
        </p:txBody>
      </p:sp>
      <p:sp>
        <p:nvSpPr>
          <p:cNvPr id="82" name="TextBox 81"/>
          <p:cNvSpPr txBox="1"/>
          <p:nvPr/>
        </p:nvSpPr>
        <p:spPr>
          <a:xfrm>
            <a:off x="5991320" y="3826758"/>
            <a:ext cx="1209580" cy="338554"/>
          </a:xfrm>
          <a:prstGeom prst="rect">
            <a:avLst/>
          </a:prstGeom>
          <a:noFill/>
        </p:spPr>
        <p:txBody>
          <a:bodyPr wrap="square" rtlCol="0">
            <a:spAutoFit/>
          </a:bodyPr>
          <a:lstStyle/>
          <a:p>
            <a:pPr algn="ctr"/>
            <a:r>
              <a:rPr lang="de-CH" sz="1600" smtClean="0"/>
              <a:t>Evaluation</a:t>
            </a:r>
          </a:p>
        </p:txBody>
      </p:sp>
      <p:sp>
        <p:nvSpPr>
          <p:cNvPr id="83" name="TextBox 82"/>
          <p:cNvSpPr txBox="1"/>
          <p:nvPr/>
        </p:nvSpPr>
        <p:spPr>
          <a:xfrm>
            <a:off x="153952" y="5041897"/>
            <a:ext cx="1001396" cy="338554"/>
          </a:xfrm>
          <a:prstGeom prst="rect">
            <a:avLst/>
          </a:prstGeom>
          <a:noFill/>
        </p:spPr>
        <p:txBody>
          <a:bodyPr wrap="none" rtlCol="0">
            <a:spAutoFit/>
          </a:bodyPr>
          <a:lstStyle/>
          <a:p>
            <a:pPr algn="r"/>
            <a:r>
              <a:rPr lang="de-CH" sz="1600" smtClean="0"/>
              <a:t>Abschluss</a:t>
            </a:r>
            <a:endParaRPr lang="de-CH" sz="1600"/>
          </a:p>
        </p:txBody>
      </p:sp>
      <p:sp>
        <p:nvSpPr>
          <p:cNvPr id="84" name="TextBox 83"/>
          <p:cNvSpPr txBox="1"/>
          <p:nvPr/>
        </p:nvSpPr>
        <p:spPr>
          <a:xfrm>
            <a:off x="39713" y="4406759"/>
            <a:ext cx="1103287" cy="584776"/>
          </a:xfrm>
          <a:prstGeom prst="rect">
            <a:avLst/>
          </a:prstGeom>
          <a:noFill/>
        </p:spPr>
        <p:txBody>
          <a:bodyPr wrap="none" rtlCol="0">
            <a:spAutoFit/>
          </a:bodyPr>
          <a:lstStyle/>
          <a:p>
            <a:pPr algn="r"/>
            <a:r>
              <a:rPr lang="de-CH" sz="1600" dirty="0" smtClean="0"/>
              <a:t>Einführung</a:t>
            </a:r>
            <a:br>
              <a:rPr lang="de-CH" sz="1600" dirty="0" smtClean="0"/>
            </a:br>
            <a:r>
              <a:rPr lang="de-CH" sz="1600" dirty="0" smtClean="0"/>
              <a:t>2. Runde</a:t>
            </a:r>
            <a:endParaRPr lang="de-CH" sz="1600" dirty="0"/>
          </a:p>
        </p:txBody>
      </p:sp>
      <p:sp>
        <p:nvSpPr>
          <p:cNvPr id="86" name="TextBox 85"/>
          <p:cNvSpPr txBox="1"/>
          <p:nvPr/>
        </p:nvSpPr>
        <p:spPr>
          <a:xfrm>
            <a:off x="26661" y="3682136"/>
            <a:ext cx="1103287" cy="584776"/>
          </a:xfrm>
          <a:prstGeom prst="rect">
            <a:avLst/>
          </a:prstGeom>
          <a:noFill/>
        </p:spPr>
        <p:txBody>
          <a:bodyPr wrap="none" rtlCol="0">
            <a:spAutoFit/>
          </a:bodyPr>
          <a:lstStyle/>
          <a:p>
            <a:pPr algn="r"/>
            <a:r>
              <a:rPr lang="de-CH" sz="1600" dirty="0" smtClean="0"/>
              <a:t>Einführung</a:t>
            </a:r>
            <a:br>
              <a:rPr lang="de-CH" sz="1600" dirty="0" smtClean="0"/>
            </a:br>
            <a:r>
              <a:rPr lang="de-CH" sz="1600" dirty="0" smtClean="0"/>
              <a:t>1. Runde</a:t>
            </a:r>
            <a:endParaRPr lang="de-CH" sz="1600" dirty="0"/>
          </a:p>
        </p:txBody>
      </p:sp>
      <p:sp>
        <p:nvSpPr>
          <p:cNvPr id="90" name="Rounded Rectangle 89"/>
          <p:cNvSpPr/>
          <p:nvPr/>
        </p:nvSpPr>
        <p:spPr>
          <a:xfrm rot="16200000">
            <a:off x="3843879" y="3395081"/>
            <a:ext cx="1334929" cy="400713"/>
          </a:xfrm>
          <a:prstGeom prst="roundRect">
            <a:avLst>
              <a:gd name="adj" fmla="val 43416"/>
            </a:avLst>
          </a:prstGeom>
          <a:solidFill>
            <a:schemeClr val="tx2">
              <a:lumMod val="20000"/>
              <a:lumOff val="80000"/>
              <a:alpha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91" name="TextBox 90"/>
          <p:cNvSpPr txBox="1"/>
          <p:nvPr/>
        </p:nvSpPr>
        <p:spPr>
          <a:xfrm rot="16200000">
            <a:off x="3975733" y="3463437"/>
            <a:ext cx="1031780" cy="338554"/>
          </a:xfrm>
          <a:prstGeom prst="rect">
            <a:avLst/>
          </a:prstGeom>
          <a:noFill/>
        </p:spPr>
        <p:txBody>
          <a:bodyPr wrap="square" rtlCol="0">
            <a:spAutoFit/>
          </a:bodyPr>
          <a:lstStyle/>
          <a:p>
            <a:pPr algn="ctr"/>
            <a:r>
              <a:rPr lang="de-CH" sz="1600" smtClean="0"/>
              <a:t>Sitzung 3</a:t>
            </a:r>
          </a:p>
        </p:txBody>
      </p:sp>
      <p:sp>
        <p:nvSpPr>
          <p:cNvPr id="92" name="Pentagon 91"/>
          <p:cNvSpPr/>
          <p:nvPr/>
        </p:nvSpPr>
        <p:spPr>
          <a:xfrm>
            <a:off x="3200400" y="2940675"/>
            <a:ext cx="1108739" cy="725042"/>
          </a:xfrm>
          <a:prstGeom prst="homePlat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93" name="TextBox 92"/>
          <p:cNvSpPr txBox="1"/>
          <p:nvPr/>
        </p:nvSpPr>
        <p:spPr>
          <a:xfrm>
            <a:off x="3619501" y="3759249"/>
            <a:ext cx="918238" cy="584776"/>
          </a:xfrm>
          <a:prstGeom prst="rect">
            <a:avLst/>
          </a:prstGeom>
          <a:noFill/>
        </p:spPr>
        <p:txBody>
          <a:bodyPr wrap="square" rtlCol="0">
            <a:spAutoFit/>
          </a:bodyPr>
          <a:lstStyle/>
          <a:p>
            <a:pPr algn="ctr"/>
            <a:r>
              <a:rPr lang="de-CH" sz="1600" dirty="0" smtClean="0"/>
              <a:t>Nächste</a:t>
            </a:r>
          </a:p>
          <a:p>
            <a:pPr algn="ctr"/>
            <a:r>
              <a:rPr lang="de-CH" sz="1600" dirty="0" smtClean="0"/>
              <a:t>Schritte</a:t>
            </a:r>
          </a:p>
        </p:txBody>
      </p:sp>
      <p:sp>
        <p:nvSpPr>
          <p:cNvPr id="94" name="TextBox 93"/>
          <p:cNvSpPr txBox="1"/>
          <p:nvPr/>
        </p:nvSpPr>
        <p:spPr>
          <a:xfrm>
            <a:off x="3071576" y="2952334"/>
            <a:ext cx="1108739" cy="338554"/>
          </a:xfrm>
          <a:prstGeom prst="rect">
            <a:avLst/>
          </a:prstGeom>
          <a:noFill/>
        </p:spPr>
        <p:txBody>
          <a:bodyPr wrap="square" rtlCol="0">
            <a:spAutoFit/>
          </a:bodyPr>
          <a:lstStyle/>
          <a:p>
            <a:pPr algn="ctr"/>
            <a:r>
              <a:rPr lang="de-CH" sz="1600" smtClean="0"/>
              <a:t>Interviews</a:t>
            </a:r>
          </a:p>
        </p:txBody>
      </p:sp>
      <p:sp>
        <p:nvSpPr>
          <p:cNvPr id="95" name="TextBox 94"/>
          <p:cNvSpPr txBox="1"/>
          <p:nvPr/>
        </p:nvSpPr>
        <p:spPr>
          <a:xfrm>
            <a:off x="3035301" y="3229858"/>
            <a:ext cx="1269999" cy="338554"/>
          </a:xfrm>
          <a:prstGeom prst="rect">
            <a:avLst/>
          </a:prstGeom>
          <a:noFill/>
        </p:spPr>
        <p:txBody>
          <a:bodyPr wrap="square" rtlCol="0">
            <a:spAutoFit/>
          </a:bodyPr>
          <a:lstStyle/>
          <a:p>
            <a:pPr algn="ctr"/>
            <a:r>
              <a:rPr lang="de-CH" sz="1600" smtClean="0"/>
              <a:t>Workshops</a:t>
            </a:r>
          </a:p>
        </p:txBody>
      </p:sp>
      <p:sp>
        <p:nvSpPr>
          <p:cNvPr id="98" name="TextBox 97"/>
          <p:cNvSpPr txBox="1"/>
          <p:nvPr/>
        </p:nvSpPr>
        <p:spPr>
          <a:xfrm>
            <a:off x="4429220" y="3149362"/>
            <a:ext cx="1209580" cy="338554"/>
          </a:xfrm>
          <a:prstGeom prst="rect">
            <a:avLst/>
          </a:prstGeom>
          <a:noFill/>
        </p:spPr>
        <p:txBody>
          <a:bodyPr wrap="square" rtlCol="0">
            <a:spAutoFit/>
          </a:bodyPr>
          <a:lstStyle/>
          <a:p>
            <a:pPr algn="ctr"/>
            <a:r>
              <a:rPr lang="de-CH" sz="1600" smtClean="0"/>
              <a:t>Evaluation</a:t>
            </a:r>
          </a:p>
        </p:txBody>
      </p:sp>
      <p:sp>
        <p:nvSpPr>
          <p:cNvPr id="102" name="Rounded Rectangle 101"/>
          <p:cNvSpPr/>
          <p:nvPr/>
        </p:nvSpPr>
        <p:spPr>
          <a:xfrm rot="16200000">
            <a:off x="2345279" y="2747381"/>
            <a:ext cx="1334929" cy="400713"/>
          </a:xfrm>
          <a:prstGeom prst="roundRect">
            <a:avLst>
              <a:gd name="adj" fmla="val 43416"/>
            </a:avLst>
          </a:prstGeom>
          <a:solidFill>
            <a:schemeClr val="tx2">
              <a:lumMod val="20000"/>
              <a:lumOff val="80000"/>
              <a:alpha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103" name="TextBox 102"/>
          <p:cNvSpPr txBox="1"/>
          <p:nvPr/>
        </p:nvSpPr>
        <p:spPr>
          <a:xfrm rot="16200000">
            <a:off x="2477133" y="2815737"/>
            <a:ext cx="1031780" cy="338554"/>
          </a:xfrm>
          <a:prstGeom prst="rect">
            <a:avLst/>
          </a:prstGeom>
          <a:noFill/>
        </p:spPr>
        <p:txBody>
          <a:bodyPr wrap="square" rtlCol="0">
            <a:spAutoFit/>
          </a:bodyPr>
          <a:lstStyle/>
          <a:p>
            <a:pPr algn="ctr"/>
            <a:r>
              <a:rPr lang="de-CH" sz="1600" smtClean="0"/>
              <a:t>Sitzung 2</a:t>
            </a:r>
          </a:p>
        </p:txBody>
      </p:sp>
      <p:sp>
        <p:nvSpPr>
          <p:cNvPr id="104" name="Pentagon 103"/>
          <p:cNvSpPr/>
          <p:nvPr/>
        </p:nvSpPr>
        <p:spPr>
          <a:xfrm>
            <a:off x="2184400" y="2292975"/>
            <a:ext cx="626139" cy="725042"/>
          </a:xfrm>
          <a:prstGeom prst="homePlat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105" name="TextBox 104"/>
          <p:cNvSpPr txBox="1"/>
          <p:nvPr/>
        </p:nvSpPr>
        <p:spPr>
          <a:xfrm>
            <a:off x="2082801" y="3111549"/>
            <a:ext cx="956338" cy="584776"/>
          </a:xfrm>
          <a:prstGeom prst="rect">
            <a:avLst/>
          </a:prstGeom>
          <a:noFill/>
        </p:spPr>
        <p:txBody>
          <a:bodyPr wrap="square" rtlCol="0">
            <a:spAutoFit/>
          </a:bodyPr>
          <a:lstStyle/>
          <a:p>
            <a:pPr algn="ctr"/>
            <a:r>
              <a:rPr lang="de-CH" sz="1600" dirty="0" smtClean="0"/>
              <a:t>Nächste</a:t>
            </a:r>
          </a:p>
          <a:p>
            <a:pPr algn="ctr"/>
            <a:r>
              <a:rPr lang="de-CH" sz="1600" dirty="0" smtClean="0"/>
              <a:t>Schritte</a:t>
            </a:r>
          </a:p>
        </p:txBody>
      </p:sp>
      <p:sp>
        <p:nvSpPr>
          <p:cNvPr id="106" name="TextBox 105"/>
          <p:cNvSpPr txBox="1"/>
          <p:nvPr/>
        </p:nvSpPr>
        <p:spPr>
          <a:xfrm>
            <a:off x="2082800" y="2355434"/>
            <a:ext cx="687815" cy="584776"/>
          </a:xfrm>
          <a:prstGeom prst="rect">
            <a:avLst/>
          </a:prstGeom>
          <a:noFill/>
        </p:spPr>
        <p:txBody>
          <a:bodyPr wrap="square" rtlCol="0">
            <a:spAutoFit/>
          </a:bodyPr>
          <a:lstStyle/>
          <a:p>
            <a:pPr algn="ctr"/>
            <a:r>
              <a:rPr lang="de-CH" sz="1600" smtClean="0"/>
              <a:t>Inter-</a:t>
            </a:r>
          </a:p>
          <a:p>
            <a:pPr algn="ctr"/>
            <a:r>
              <a:rPr lang="de-CH" sz="1600" smtClean="0"/>
              <a:t>views</a:t>
            </a:r>
          </a:p>
        </p:txBody>
      </p:sp>
      <p:sp>
        <p:nvSpPr>
          <p:cNvPr id="108" name="TextBox 107"/>
          <p:cNvSpPr txBox="1"/>
          <p:nvPr/>
        </p:nvSpPr>
        <p:spPr>
          <a:xfrm>
            <a:off x="2945335" y="2433935"/>
            <a:ext cx="1209580" cy="338554"/>
          </a:xfrm>
          <a:prstGeom prst="rect">
            <a:avLst/>
          </a:prstGeom>
          <a:noFill/>
        </p:spPr>
        <p:txBody>
          <a:bodyPr wrap="square" rtlCol="0">
            <a:spAutoFit/>
          </a:bodyPr>
          <a:lstStyle/>
          <a:p>
            <a:pPr algn="ctr"/>
            <a:r>
              <a:rPr lang="de-CH" sz="1600" smtClean="0"/>
              <a:t>Evaluation</a:t>
            </a:r>
          </a:p>
        </p:txBody>
      </p:sp>
      <p:sp>
        <p:nvSpPr>
          <p:cNvPr id="109" name="Rounded Rectangle 108"/>
          <p:cNvSpPr/>
          <p:nvPr/>
        </p:nvSpPr>
        <p:spPr>
          <a:xfrm rot="16200000">
            <a:off x="1303879" y="2074281"/>
            <a:ext cx="1334929" cy="400713"/>
          </a:xfrm>
          <a:prstGeom prst="roundRect">
            <a:avLst>
              <a:gd name="adj" fmla="val 43416"/>
            </a:avLst>
          </a:prstGeom>
          <a:solidFill>
            <a:schemeClr val="tx2">
              <a:lumMod val="20000"/>
              <a:lumOff val="80000"/>
              <a:alpha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110" name="TextBox 109"/>
          <p:cNvSpPr txBox="1"/>
          <p:nvPr/>
        </p:nvSpPr>
        <p:spPr>
          <a:xfrm rot="16200000">
            <a:off x="1435733" y="2142637"/>
            <a:ext cx="1031780" cy="338554"/>
          </a:xfrm>
          <a:prstGeom prst="rect">
            <a:avLst/>
          </a:prstGeom>
          <a:noFill/>
        </p:spPr>
        <p:txBody>
          <a:bodyPr wrap="square" rtlCol="0">
            <a:spAutoFit/>
          </a:bodyPr>
          <a:lstStyle/>
          <a:p>
            <a:pPr algn="ctr"/>
            <a:r>
              <a:rPr lang="de-CH" sz="1600" smtClean="0"/>
              <a:t>Sitzung 1</a:t>
            </a:r>
          </a:p>
        </p:txBody>
      </p:sp>
      <p:sp>
        <p:nvSpPr>
          <p:cNvPr id="111" name="Pentagon 110"/>
          <p:cNvSpPr/>
          <p:nvPr/>
        </p:nvSpPr>
        <p:spPr>
          <a:xfrm>
            <a:off x="1143000" y="1619875"/>
            <a:ext cx="626139" cy="725042"/>
          </a:xfrm>
          <a:prstGeom prst="homePlat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112" name="TextBox 111"/>
          <p:cNvSpPr txBox="1"/>
          <p:nvPr/>
        </p:nvSpPr>
        <p:spPr>
          <a:xfrm>
            <a:off x="1257299" y="2438449"/>
            <a:ext cx="740439" cy="338554"/>
          </a:xfrm>
          <a:prstGeom prst="rect">
            <a:avLst/>
          </a:prstGeom>
          <a:noFill/>
        </p:spPr>
        <p:txBody>
          <a:bodyPr wrap="square" rtlCol="0">
            <a:spAutoFit/>
          </a:bodyPr>
          <a:lstStyle/>
          <a:p>
            <a:pPr algn="ctr"/>
            <a:r>
              <a:rPr lang="de-CH" sz="1600" smtClean="0"/>
              <a:t>Ziele</a:t>
            </a:r>
          </a:p>
        </p:txBody>
      </p:sp>
      <p:sp>
        <p:nvSpPr>
          <p:cNvPr id="113" name="TextBox 112"/>
          <p:cNvSpPr txBox="1"/>
          <p:nvPr/>
        </p:nvSpPr>
        <p:spPr>
          <a:xfrm>
            <a:off x="1041400" y="1682334"/>
            <a:ext cx="687815" cy="584776"/>
          </a:xfrm>
          <a:prstGeom prst="rect">
            <a:avLst/>
          </a:prstGeom>
          <a:noFill/>
        </p:spPr>
        <p:txBody>
          <a:bodyPr wrap="square" rtlCol="0">
            <a:spAutoFit/>
          </a:bodyPr>
          <a:lstStyle/>
          <a:p>
            <a:pPr algn="ctr"/>
            <a:r>
              <a:rPr lang="de-CH" sz="1600" smtClean="0"/>
              <a:t>Inter-</a:t>
            </a:r>
          </a:p>
          <a:p>
            <a:pPr algn="ctr"/>
            <a:r>
              <a:rPr lang="de-CH" sz="1600" smtClean="0"/>
              <a:t>views</a:t>
            </a:r>
          </a:p>
        </p:txBody>
      </p:sp>
      <p:sp>
        <p:nvSpPr>
          <p:cNvPr id="114" name="TextBox 113"/>
          <p:cNvSpPr txBox="1"/>
          <p:nvPr/>
        </p:nvSpPr>
        <p:spPr>
          <a:xfrm>
            <a:off x="1917700" y="1773704"/>
            <a:ext cx="2006600" cy="338554"/>
          </a:xfrm>
          <a:prstGeom prst="rect">
            <a:avLst/>
          </a:prstGeom>
          <a:noFill/>
        </p:spPr>
        <p:txBody>
          <a:bodyPr wrap="square" rtlCol="0">
            <a:spAutoFit/>
          </a:bodyPr>
          <a:lstStyle/>
          <a:p>
            <a:pPr algn="ctr"/>
            <a:r>
              <a:rPr lang="de-CH" sz="1600" smtClean="0"/>
              <a:t>Grünes / Rotes Licht</a:t>
            </a:r>
          </a:p>
        </p:txBody>
      </p:sp>
      <p:sp>
        <p:nvSpPr>
          <p:cNvPr id="115" name="TextBox 114"/>
          <p:cNvSpPr txBox="1"/>
          <p:nvPr/>
        </p:nvSpPr>
        <p:spPr>
          <a:xfrm>
            <a:off x="711931" y="2489250"/>
            <a:ext cx="430627" cy="338554"/>
          </a:xfrm>
          <a:prstGeom prst="rect">
            <a:avLst/>
          </a:prstGeom>
          <a:noFill/>
        </p:spPr>
        <p:txBody>
          <a:bodyPr wrap="none" rtlCol="0">
            <a:spAutoFit/>
          </a:bodyPr>
          <a:lstStyle/>
          <a:p>
            <a:pPr algn="r"/>
            <a:r>
              <a:rPr lang="de-CH" sz="1600" smtClean="0"/>
              <a:t>IST</a:t>
            </a:r>
            <a:endParaRPr lang="de-CH" sz="1600"/>
          </a:p>
        </p:txBody>
      </p:sp>
      <p:cxnSp>
        <p:nvCxnSpPr>
          <p:cNvPr id="118" name="Straight Arrow Connector 117"/>
          <p:cNvCxnSpPr>
            <a:endCxn id="109" idx="1"/>
          </p:cNvCxnSpPr>
          <p:nvPr/>
        </p:nvCxnSpPr>
        <p:spPr>
          <a:xfrm flipH="1" flipV="1">
            <a:off x="1971344" y="2942102"/>
            <a:ext cx="9856" cy="2957048"/>
          </a:xfrm>
          <a:prstGeom prst="straightConnector1">
            <a:avLst/>
          </a:prstGeom>
          <a:ln w="12700" cmpd="sng">
            <a:prstDash val="dash"/>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120" name="Straight Arrow Connector 119"/>
          <p:cNvCxnSpPr>
            <a:endCxn id="102" idx="1"/>
          </p:cNvCxnSpPr>
          <p:nvPr/>
        </p:nvCxnSpPr>
        <p:spPr>
          <a:xfrm flipV="1">
            <a:off x="3009900" y="3615202"/>
            <a:ext cx="2844" cy="2283948"/>
          </a:xfrm>
          <a:prstGeom prst="straightConnector1">
            <a:avLst/>
          </a:prstGeom>
          <a:ln w="12700" cmpd="sng">
            <a:prstDash val="dash"/>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122" name="Straight Arrow Connector 121"/>
          <p:cNvCxnSpPr>
            <a:endCxn id="90" idx="1"/>
          </p:cNvCxnSpPr>
          <p:nvPr/>
        </p:nvCxnSpPr>
        <p:spPr>
          <a:xfrm flipH="1" flipV="1">
            <a:off x="4511344" y="4262902"/>
            <a:ext cx="7012" cy="1623548"/>
          </a:xfrm>
          <a:prstGeom prst="straightConnector1">
            <a:avLst/>
          </a:prstGeom>
          <a:ln w="12700" cmpd="sng">
            <a:prstDash val="dash"/>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124" name="Straight Arrow Connector 123"/>
          <p:cNvCxnSpPr/>
          <p:nvPr/>
        </p:nvCxnSpPr>
        <p:spPr>
          <a:xfrm flipV="1">
            <a:off x="6063588" y="4936002"/>
            <a:ext cx="0" cy="950448"/>
          </a:xfrm>
          <a:prstGeom prst="straightConnector1">
            <a:avLst/>
          </a:prstGeom>
          <a:ln w="12700" cmpd="sng">
            <a:prstDash val="dash"/>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127" name="Straight Arrow Connector 126"/>
          <p:cNvCxnSpPr>
            <a:endCxn id="44" idx="1"/>
          </p:cNvCxnSpPr>
          <p:nvPr/>
        </p:nvCxnSpPr>
        <p:spPr>
          <a:xfrm flipV="1">
            <a:off x="7610144" y="5638798"/>
            <a:ext cx="0" cy="260352"/>
          </a:xfrm>
          <a:prstGeom prst="straightConnector1">
            <a:avLst/>
          </a:prstGeom>
          <a:ln w="12700" cmpd="sng">
            <a:prstDash val="dash"/>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132" name="TextBox 131"/>
          <p:cNvSpPr txBox="1"/>
          <p:nvPr/>
        </p:nvSpPr>
        <p:spPr>
          <a:xfrm>
            <a:off x="4552553" y="5858939"/>
            <a:ext cx="1488412" cy="584776"/>
          </a:xfrm>
          <a:prstGeom prst="rect">
            <a:avLst/>
          </a:prstGeom>
          <a:noFill/>
        </p:spPr>
        <p:txBody>
          <a:bodyPr wrap="square" rtlCol="0">
            <a:spAutoFit/>
          </a:bodyPr>
          <a:lstStyle/>
          <a:p>
            <a:pPr algn="ctr"/>
            <a:r>
              <a:rPr lang="de-CH" sz="1600" smtClean="0"/>
              <a:t>1 – 6</a:t>
            </a:r>
          </a:p>
          <a:p>
            <a:pPr algn="ctr"/>
            <a:r>
              <a:rPr lang="de-CH" sz="1600" smtClean="0"/>
              <a:t>Monate</a:t>
            </a:r>
          </a:p>
        </p:txBody>
      </p:sp>
      <p:sp>
        <p:nvSpPr>
          <p:cNvPr id="133" name="TextBox 132"/>
          <p:cNvSpPr txBox="1"/>
          <p:nvPr/>
        </p:nvSpPr>
        <p:spPr>
          <a:xfrm>
            <a:off x="3003153" y="5858939"/>
            <a:ext cx="1488412" cy="584776"/>
          </a:xfrm>
          <a:prstGeom prst="rect">
            <a:avLst/>
          </a:prstGeom>
          <a:noFill/>
        </p:spPr>
        <p:txBody>
          <a:bodyPr wrap="square" rtlCol="0">
            <a:spAutoFit/>
          </a:bodyPr>
          <a:lstStyle/>
          <a:p>
            <a:pPr algn="ctr"/>
            <a:r>
              <a:rPr lang="de-CH" sz="1600" smtClean="0"/>
              <a:t>1 – 3 </a:t>
            </a:r>
          </a:p>
          <a:p>
            <a:pPr algn="ctr"/>
            <a:r>
              <a:rPr lang="de-CH" sz="1600" smtClean="0"/>
              <a:t>Monate</a:t>
            </a:r>
          </a:p>
        </p:txBody>
      </p:sp>
      <p:sp>
        <p:nvSpPr>
          <p:cNvPr id="134" name="TextBox 133"/>
          <p:cNvSpPr txBox="1"/>
          <p:nvPr/>
        </p:nvSpPr>
        <p:spPr>
          <a:xfrm>
            <a:off x="1758553" y="5858939"/>
            <a:ext cx="1488412" cy="584776"/>
          </a:xfrm>
          <a:prstGeom prst="rect">
            <a:avLst/>
          </a:prstGeom>
          <a:noFill/>
        </p:spPr>
        <p:txBody>
          <a:bodyPr wrap="square" rtlCol="0">
            <a:spAutoFit/>
          </a:bodyPr>
          <a:lstStyle/>
          <a:p>
            <a:pPr algn="ctr"/>
            <a:r>
              <a:rPr lang="de-CH" sz="1600" smtClean="0"/>
              <a:t>1 – 3 </a:t>
            </a:r>
          </a:p>
          <a:p>
            <a:pPr algn="ctr"/>
            <a:r>
              <a:rPr lang="de-CH" sz="1600" smtClean="0"/>
              <a:t>Monate</a:t>
            </a:r>
          </a:p>
        </p:txBody>
      </p:sp>
      <p:sp>
        <p:nvSpPr>
          <p:cNvPr id="135" name="TextBox 134"/>
          <p:cNvSpPr txBox="1"/>
          <p:nvPr/>
        </p:nvSpPr>
        <p:spPr>
          <a:xfrm>
            <a:off x="1047353" y="5858939"/>
            <a:ext cx="997347" cy="584776"/>
          </a:xfrm>
          <a:prstGeom prst="rect">
            <a:avLst/>
          </a:prstGeom>
          <a:noFill/>
        </p:spPr>
        <p:txBody>
          <a:bodyPr wrap="square" rtlCol="0">
            <a:spAutoFit/>
          </a:bodyPr>
          <a:lstStyle/>
          <a:p>
            <a:pPr algn="ctr"/>
            <a:r>
              <a:rPr lang="de-CH" sz="1600" smtClean="0"/>
              <a:t>1 </a:t>
            </a:r>
            <a:br>
              <a:rPr lang="de-CH" sz="1600" smtClean="0"/>
            </a:br>
            <a:r>
              <a:rPr lang="de-CH" sz="1600" smtClean="0"/>
              <a:t>Woche</a:t>
            </a:r>
          </a:p>
        </p:txBody>
      </p:sp>
      <p:sp>
        <p:nvSpPr>
          <p:cNvPr id="61" name="TextBox 60"/>
          <p:cNvSpPr txBox="1"/>
          <p:nvPr/>
        </p:nvSpPr>
        <p:spPr>
          <a:xfrm>
            <a:off x="285416" y="969665"/>
            <a:ext cx="1124284" cy="514243"/>
          </a:xfrm>
          <a:prstGeom prst="rect">
            <a:avLst/>
          </a:prstGeom>
          <a:noFill/>
        </p:spPr>
        <p:txBody>
          <a:bodyPr wrap="square" rtlCol="0">
            <a:spAutoFit/>
          </a:bodyPr>
          <a:lstStyle/>
          <a:p>
            <a:pPr>
              <a:lnSpc>
                <a:spcPts val="1620"/>
              </a:lnSpc>
            </a:pPr>
            <a:r>
              <a:rPr lang="en-US" sz="1600" dirty="0" err="1" smtClean="0">
                <a:solidFill>
                  <a:schemeClr val="tx2">
                    <a:lumMod val="60000"/>
                    <a:lumOff val="40000"/>
                  </a:schemeClr>
                </a:solidFill>
                <a:latin typeface="Bradley Hand Bold"/>
                <a:cs typeface="Bradley Hand Bold"/>
              </a:rPr>
              <a:t>Rolle</a:t>
            </a:r>
            <a:r>
              <a:rPr lang="en-US" sz="1600" dirty="0" smtClean="0">
                <a:solidFill>
                  <a:schemeClr val="tx2">
                    <a:lumMod val="60000"/>
                    <a:lumOff val="40000"/>
                  </a:schemeClr>
                </a:solidFill>
                <a:latin typeface="Bradley Hand Bold"/>
                <a:cs typeface="Bradley Hand Bold"/>
              </a:rPr>
              <a:t/>
            </a:r>
            <a:br>
              <a:rPr lang="en-US" sz="1600" dirty="0" smtClean="0">
                <a:solidFill>
                  <a:schemeClr val="tx2">
                    <a:lumMod val="60000"/>
                    <a:lumOff val="40000"/>
                  </a:schemeClr>
                </a:solidFill>
                <a:latin typeface="Bradley Hand Bold"/>
                <a:cs typeface="Bradley Hand Bold"/>
              </a:rPr>
            </a:br>
            <a:r>
              <a:rPr lang="en-US" sz="1600" dirty="0" smtClean="0">
                <a:solidFill>
                  <a:schemeClr val="tx2">
                    <a:lumMod val="60000"/>
                    <a:lumOff val="40000"/>
                  </a:schemeClr>
                </a:solidFill>
                <a:latin typeface="Bradley Hand Bold"/>
                <a:cs typeface="Bradley Hand Bold"/>
              </a:rPr>
              <a:t>B. Wall</a:t>
            </a:r>
            <a:endParaRPr lang="en-GB" sz="1600" b="1" dirty="0">
              <a:solidFill>
                <a:srgbClr val="376092"/>
              </a:solidFill>
            </a:endParaRPr>
          </a:p>
        </p:txBody>
      </p:sp>
      <p:sp>
        <p:nvSpPr>
          <p:cNvPr id="63" name="TextBox 62"/>
          <p:cNvSpPr txBox="1"/>
          <p:nvPr/>
        </p:nvSpPr>
        <p:spPr>
          <a:xfrm>
            <a:off x="1399611" y="1079500"/>
            <a:ext cx="1597590" cy="306494"/>
          </a:xfrm>
          <a:prstGeom prst="rect">
            <a:avLst/>
          </a:prstGeom>
          <a:noFill/>
        </p:spPr>
        <p:txBody>
          <a:bodyPr wrap="square" rtlCol="0">
            <a:spAutoFit/>
          </a:bodyPr>
          <a:lstStyle/>
          <a:p>
            <a:pPr>
              <a:lnSpc>
                <a:spcPts val="1620"/>
              </a:lnSpc>
            </a:pPr>
            <a:r>
              <a:rPr lang="en-US" sz="1600" dirty="0" smtClean="0">
                <a:solidFill>
                  <a:schemeClr val="tx2">
                    <a:lumMod val="60000"/>
                    <a:lumOff val="40000"/>
                  </a:schemeClr>
                </a:solidFill>
                <a:latin typeface="Bradley Hand Bold"/>
                <a:cs typeface="Bradley Hand Bold"/>
              </a:rPr>
              <a:t>Project Co-Lead</a:t>
            </a:r>
            <a:endParaRPr lang="en-GB" sz="1600" b="1" dirty="0">
              <a:solidFill>
                <a:srgbClr val="376092"/>
              </a:solidFill>
            </a:endParaRPr>
          </a:p>
        </p:txBody>
      </p:sp>
      <p:sp>
        <p:nvSpPr>
          <p:cNvPr id="64" name="TextBox 63"/>
          <p:cNvSpPr txBox="1"/>
          <p:nvPr/>
        </p:nvSpPr>
        <p:spPr>
          <a:xfrm>
            <a:off x="6419453" y="1079500"/>
            <a:ext cx="1871038" cy="306494"/>
          </a:xfrm>
          <a:prstGeom prst="rect">
            <a:avLst/>
          </a:prstGeom>
          <a:noFill/>
        </p:spPr>
        <p:txBody>
          <a:bodyPr wrap="square" rtlCol="0">
            <a:spAutoFit/>
          </a:bodyPr>
          <a:lstStyle/>
          <a:p>
            <a:pPr>
              <a:lnSpc>
                <a:spcPts val="1620"/>
              </a:lnSpc>
            </a:pPr>
            <a:r>
              <a:rPr lang="en-US" sz="1600" dirty="0" smtClean="0">
                <a:solidFill>
                  <a:schemeClr val="tx2">
                    <a:lumMod val="60000"/>
                    <a:lumOff val="40000"/>
                  </a:schemeClr>
                </a:solidFill>
                <a:latin typeface="Bradley Hand Bold"/>
                <a:cs typeface="Bradley Hand Bold"/>
              </a:rPr>
              <a:t>Project Governance</a:t>
            </a:r>
            <a:endParaRPr lang="en-GB" sz="1600" b="1" dirty="0">
              <a:solidFill>
                <a:srgbClr val="376092"/>
              </a:solidFill>
            </a:endParaRPr>
          </a:p>
        </p:txBody>
      </p:sp>
      <p:cxnSp>
        <p:nvCxnSpPr>
          <p:cNvPr id="65" name="Straight Arrow Connector 64"/>
          <p:cNvCxnSpPr/>
          <p:nvPr/>
        </p:nvCxnSpPr>
        <p:spPr>
          <a:xfrm flipV="1">
            <a:off x="3246965" y="1231900"/>
            <a:ext cx="2854988" cy="12700"/>
          </a:xfrm>
          <a:prstGeom prst="straightConnector1">
            <a:avLst/>
          </a:prstGeom>
          <a:ln>
            <a:solidFill>
              <a:schemeClr val="tx2">
                <a:lumMod val="60000"/>
                <a:lumOff val="40000"/>
              </a:schemeClr>
            </a:solidFill>
            <a:tailEnd type="arrow"/>
          </a:ln>
          <a:effectLst/>
        </p:spPr>
        <p:style>
          <a:lnRef idx="2">
            <a:schemeClr val="accent1"/>
          </a:lnRef>
          <a:fillRef idx="0">
            <a:schemeClr val="accent1"/>
          </a:fillRef>
          <a:effectRef idx="1">
            <a:schemeClr val="accent1"/>
          </a:effectRef>
          <a:fontRef idx="minor">
            <a:schemeClr val="tx1"/>
          </a:fontRef>
        </p:style>
      </p:cxnSp>
    </p:spTree>
    <p:custDataLst>
      <p:tags r:id="rId1"/>
    </p:custDataLst>
    <p:extLst>
      <p:ext uri="{BB962C8B-B14F-4D97-AF65-F5344CB8AC3E}">
        <p14:creationId xmlns:p14="http://schemas.microsoft.com/office/powerpoint/2010/main" val="1508819001"/>
      </p:ext>
    </p:extLst>
  </p:cSld>
  <p:clrMapOvr>
    <a:masterClrMapping/>
  </p:clrMapOvr>
  <mc:AlternateContent xmlns:mc="http://schemas.openxmlformats.org/markup-compatibility/2006" xmlns:p14="http://schemas.microsoft.com/office/powerpoint/2010/main">
    <mc:Choice Requires="p14">
      <p:transition spd="slow" p14:dur="2000" advTm="63689"/>
    </mc:Choice>
    <mc:Fallback xmlns="">
      <p:transition xmlns:p14="http://schemas.microsoft.com/office/powerpoint/2010/main" spd="slow" advTm="63689"/>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14016" y="355600"/>
            <a:ext cx="1697901" cy="461665"/>
          </a:xfrm>
          <a:prstGeom prst="rect">
            <a:avLst/>
          </a:prstGeom>
          <a:noFill/>
        </p:spPr>
        <p:txBody>
          <a:bodyPr wrap="none" rtlCol="0">
            <a:spAutoFit/>
          </a:bodyPr>
          <a:lstStyle/>
          <a:p>
            <a:r>
              <a:rPr lang="en-GB" sz="2400" b="1" dirty="0">
                <a:solidFill>
                  <a:srgbClr val="376092"/>
                </a:solidFill>
                <a:latin typeface="Bauhaus 93"/>
                <a:cs typeface="Bauhaus 93"/>
              </a:rPr>
              <a:t>d</a:t>
            </a:r>
            <a:r>
              <a:rPr lang="en-GB" sz="2400" b="1" dirty="0" smtClean="0">
                <a:solidFill>
                  <a:srgbClr val="376092"/>
                </a:solidFill>
                <a:latin typeface="Bauhaus 93"/>
                <a:cs typeface="Bauhaus 93"/>
              </a:rPr>
              <a:t>imensions</a:t>
            </a:r>
            <a:endParaRPr lang="en-GB" sz="2400" b="1" dirty="0">
              <a:solidFill>
                <a:srgbClr val="376092"/>
              </a:solidFill>
              <a:latin typeface="Bauhaus 93"/>
              <a:cs typeface="Bauhaus 93"/>
            </a:endParaRPr>
          </a:p>
        </p:txBody>
      </p:sp>
      <p:sp>
        <p:nvSpPr>
          <p:cNvPr id="10" name="Slide Number Placeholder 9"/>
          <p:cNvSpPr>
            <a:spLocks noGrp="1"/>
          </p:cNvSpPr>
          <p:nvPr>
            <p:ph type="sldNum" sz="quarter" idx="12"/>
          </p:nvPr>
        </p:nvSpPr>
        <p:spPr>
          <a:xfrm>
            <a:off x="6146800" y="6356350"/>
            <a:ext cx="2133600" cy="365125"/>
          </a:xfrm>
        </p:spPr>
        <p:txBody>
          <a:bodyPr/>
          <a:lstStyle/>
          <a:p>
            <a:fld id="{B0FBCA51-B7B3-D942-BAF7-C6738ECF227F}" type="slidenum">
              <a:rPr lang="de-CH" smtClean="0"/>
              <a:t>21</a:t>
            </a:fld>
            <a:endParaRPr lang="de-CH"/>
          </a:p>
        </p:txBody>
      </p:sp>
      <p:sp>
        <p:nvSpPr>
          <p:cNvPr id="32" name="TextBox 31"/>
          <p:cNvSpPr txBox="1"/>
          <p:nvPr/>
        </p:nvSpPr>
        <p:spPr>
          <a:xfrm>
            <a:off x="660401" y="1601232"/>
            <a:ext cx="3289299" cy="2585323"/>
          </a:xfrm>
          <a:prstGeom prst="rect">
            <a:avLst/>
          </a:prstGeom>
          <a:noFill/>
        </p:spPr>
        <p:txBody>
          <a:bodyPr wrap="square" rtlCol="0">
            <a:spAutoFit/>
          </a:bodyPr>
          <a:lstStyle/>
          <a:p>
            <a:r>
              <a:rPr lang="de-CH" dirty="0" smtClean="0"/>
              <a:t>Benjamin Wall</a:t>
            </a:r>
          </a:p>
          <a:p>
            <a:r>
              <a:rPr lang="de-CH" dirty="0" smtClean="0"/>
              <a:t>Bauernhofstrasse 2</a:t>
            </a:r>
          </a:p>
          <a:p>
            <a:r>
              <a:rPr lang="de-CH" dirty="0" smtClean="0"/>
              <a:t>CH </a:t>
            </a:r>
            <a:r>
              <a:rPr lang="mr-IN" dirty="0" smtClean="0"/>
              <a:t>–</a:t>
            </a:r>
            <a:r>
              <a:rPr lang="de-CH" dirty="0" smtClean="0"/>
              <a:t> 8853 Lachen</a:t>
            </a:r>
          </a:p>
          <a:p>
            <a:r>
              <a:rPr lang="de-CH" dirty="0" smtClean="0"/>
              <a:t>Schweiz</a:t>
            </a:r>
          </a:p>
          <a:p>
            <a:endParaRPr lang="de-CH" dirty="0"/>
          </a:p>
          <a:p>
            <a:r>
              <a:rPr lang="de-CH" dirty="0" smtClean="0"/>
              <a:t>bwall@bluewin.ch</a:t>
            </a:r>
          </a:p>
          <a:p>
            <a:endParaRPr lang="de-CH" dirty="0"/>
          </a:p>
          <a:p>
            <a:r>
              <a:rPr lang="de-CH" dirty="0" smtClean="0"/>
              <a:t>+41 79 356 8733</a:t>
            </a:r>
          </a:p>
          <a:p>
            <a:endParaRPr lang="de-CH" dirty="0" smtClean="0"/>
          </a:p>
        </p:txBody>
      </p:sp>
      <p:sp>
        <p:nvSpPr>
          <p:cNvPr id="5" name="TextBox 4"/>
          <p:cNvSpPr txBox="1"/>
          <p:nvPr/>
        </p:nvSpPr>
        <p:spPr>
          <a:xfrm>
            <a:off x="4711699" y="1601232"/>
            <a:ext cx="3975101" cy="4247317"/>
          </a:xfrm>
          <a:prstGeom prst="rect">
            <a:avLst/>
          </a:prstGeom>
          <a:noFill/>
        </p:spPr>
        <p:txBody>
          <a:bodyPr wrap="square" rtlCol="0">
            <a:spAutoFit/>
          </a:bodyPr>
          <a:lstStyle/>
          <a:p>
            <a:r>
              <a:rPr lang="de-CH" b="1" dirty="0" smtClean="0"/>
              <a:t>Website:</a:t>
            </a:r>
          </a:p>
          <a:p>
            <a:r>
              <a:rPr lang="de-CH" dirty="0" smtClean="0"/>
              <a:t>5dvalue.com</a:t>
            </a:r>
          </a:p>
          <a:p>
            <a:endParaRPr lang="de-CH" dirty="0"/>
          </a:p>
          <a:p>
            <a:r>
              <a:rPr lang="de-CH" b="1" dirty="0" smtClean="0"/>
              <a:t>YouTube Channel:</a:t>
            </a:r>
          </a:p>
          <a:p>
            <a:r>
              <a:rPr lang="en-US" dirty="0"/>
              <a:t>Five Dimensions of Value	</a:t>
            </a:r>
            <a:br>
              <a:rPr lang="en-US" dirty="0"/>
            </a:br>
            <a:r>
              <a:rPr lang="en-US" dirty="0"/>
              <a:t>https://</a:t>
            </a:r>
            <a:r>
              <a:rPr lang="en-US" dirty="0" err="1"/>
              <a:t>www.youtube.com</a:t>
            </a:r>
            <a:r>
              <a:rPr lang="en-US" dirty="0"/>
              <a:t>/channel/</a:t>
            </a:r>
            <a:r>
              <a:rPr lang="en-US" dirty="0" err="1"/>
              <a:t>UChcDSAHOZpnpVRWegVByfnA</a:t>
            </a:r>
            <a:r>
              <a:rPr lang="en-US" dirty="0"/>
              <a:t> </a:t>
            </a:r>
            <a:endParaRPr lang="de-CH" dirty="0"/>
          </a:p>
          <a:p>
            <a:endParaRPr lang="de-CH" dirty="0" smtClean="0"/>
          </a:p>
          <a:p>
            <a:r>
              <a:rPr lang="de-CH" b="1" dirty="0" smtClean="0"/>
              <a:t>Company Page:</a:t>
            </a:r>
          </a:p>
          <a:p>
            <a:r>
              <a:rPr lang="de-CH" dirty="0"/>
              <a:t>https://</a:t>
            </a:r>
            <a:r>
              <a:rPr lang="de-CH" dirty="0" err="1"/>
              <a:t>www.linkedin.com</a:t>
            </a:r>
            <a:r>
              <a:rPr lang="de-CH" dirty="0"/>
              <a:t>/</a:t>
            </a:r>
            <a:r>
              <a:rPr lang="de-CH" dirty="0" err="1"/>
              <a:t>company</a:t>
            </a:r>
            <a:r>
              <a:rPr lang="de-CH" dirty="0"/>
              <a:t>/dimensions-</a:t>
            </a:r>
            <a:r>
              <a:rPr lang="de-CH" dirty="0" err="1"/>
              <a:t>of</a:t>
            </a:r>
            <a:r>
              <a:rPr lang="de-CH" dirty="0"/>
              <a:t>-</a:t>
            </a:r>
            <a:r>
              <a:rPr lang="de-CH" dirty="0" err="1"/>
              <a:t>value</a:t>
            </a:r>
            <a:r>
              <a:rPr lang="de-CH" dirty="0" smtClean="0"/>
              <a:t>/</a:t>
            </a:r>
          </a:p>
          <a:p>
            <a:endParaRPr lang="de-CH" dirty="0" smtClean="0"/>
          </a:p>
          <a:p>
            <a:r>
              <a:rPr lang="de-CH" b="1" dirty="0" smtClean="0"/>
              <a:t>Individual Page:</a:t>
            </a:r>
          </a:p>
          <a:p>
            <a:r>
              <a:rPr lang="de-CH" dirty="0"/>
              <a:t>https://</a:t>
            </a:r>
            <a:r>
              <a:rPr lang="de-CH" dirty="0" err="1"/>
              <a:t>www.linkedin.com</a:t>
            </a:r>
            <a:r>
              <a:rPr lang="de-CH" dirty="0"/>
              <a:t>/in/benjamin-wall-53620a4/</a:t>
            </a:r>
            <a:endParaRPr lang="de-CH" dirty="0" smtClean="0"/>
          </a:p>
        </p:txBody>
      </p:sp>
    </p:spTree>
    <p:custDataLst>
      <p:tags r:id="rId1"/>
    </p:custDataLst>
    <p:extLst>
      <p:ext uri="{BB962C8B-B14F-4D97-AF65-F5344CB8AC3E}">
        <p14:creationId xmlns:p14="http://schemas.microsoft.com/office/powerpoint/2010/main" val="3550693471"/>
      </p:ext>
    </p:extLst>
  </p:cSld>
  <p:clrMapOvr>
    <a:masterClrMapping/>
  </p:clrMapOvr>
  <mc:AlternateContent xmlns:mc="http://schemas.openxmlformats.org/markup-compatibility/2006" xmlns:p14="http://schemas.microsoft.com/office/powerpoint/2010/main">
    <mc:Choice Requires="p14">
      <p:transition spd="slow" p14:dur="2000" advTm="63689"/>
    </mc:Choice>
    <mc:Fallback xmlns="">
      <p:transition xmlns:p14="http://schemas.microsoft.com/office/powerpoint/2010/main" spd="slow" advTm="63689"/>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14016" y="355600"/>
            <a:ext cx="4551847" cy="461665"/>
          </a:xfrm>
          <a:prstGeom prst="rect">
            <a:avLst/>
          </a:prstGeom>
          <a:noFill/>
        </p:spPr>
        <p:txBody>
          <a:bodyPr wrap="none" rtlCol="0">
            <a:spAutoFit/>
          </a:bodyPr>
          <a:lstStyle/>
          <a:p>
            <a:r>
              <a:rPr lang="en-GB" sz="2400" b="1" dirty="0" err="1">
                <a:solidFill>
                  <a:srgbClr val="376092"/>
                </a:solidFill>
              </a:rPr>
              <a:t>Überblick</a:t>
            </a:r>
            <a:r>
              <a:rPr lang="en-GB" sz="2400" b="1" dirty="0">
                <a:solidFill>
                  <a:srgbClr val="376092"/>
                </a:solidFill>
              </a:rPr>
              <a:t> der </a:t>
            </a:r>
            <a:r>
              <a:rPr lang="en-GB" sz="2400" b="1" dirty="0" err="1">
                <a:solidFill>
                  <a:srgbClr val="376092"/>
                </a:solidFill>
              </a:rPr>
              <a:t>Leistungen</a:t>
            </a:r>
            <a:r>
              <a:rPr lang="en-GB" sz="2400" b="1" dirty="0">
                <a:solidFill>
                  <a:srgbClr val="376092"/>
                </a:solidFill>
              </a:rPr>
              <a:t> </a:t>
            </a:r>
            <a:r>
              <a:rPr lang="en-GB" sz="2400" b="1" dirty="0" smtClean="0">
                <a:solidFill>
                  <a:srgbClr val="376092"/>
                </a:solidFill>
              </a:rPr>
              <a:t>(2 </a:t>
            </a:r>
            <a:r>
              <a:rPr lang="en-GB" sz="2400" b="1" dirty="0">
                <a:solidFill>
                  <a:srgbClr val="376092"/>
                </a:solidFill>
              </a:rPr>
              <a:t>von 3)</a:t>
            </a:r>
          </a:p>
        </p:txBody>
      </p:sp>
      <p:sp>
        <p:nvSpPr>
          <p:cNvPr id="10" name="Slide Number Placeholder 9"/>
          <p:cNvSpPr>
            <a:spLocks noGrp="1"/>
          </p:cNvSpPr>
          <p:nvPr>
            <p:ph type="sldNum" sz="quarter" idx="12"/>
          </p:nvPr>
        </p:nvSpPr>
        <p:spPr>
          <a:xfrm>
            <a:off x="6146800" y="6356350"/>
            <a:ext cx="2133600" cy="365125"/>
          </a:xfrm>
        </p:spPr>
        <p:txBody>
          <a:bodyPr/>
          <a:lstStyle/>
          <a:p>
            <a:fld id="{B0FBCA51-B7B3-D942-BAF7-C6738ECF227F}" type="slidenum">
              <a:rPr lang="de-CH" smtClean="0"/>
              <a:t>3</a:t>
            </a:fld>
            <a:endParaRPr lang="de-CH"/>
          </a:p>
        </p:txBody>
      </p:sp>
      <p:sp>
        <p:nvSpPr>
          <p:cNvPr id="32" name="TextBox 31"/>
          <p:cNvSpPr txBox="1"/>
          <p:nvPr/>
        </p:nvSpPr>
        <p:spPr>
          <a:xfrm>
            <a:off x="636445" y="1029732"/>
            <a:ext cx="8327921" cy="5355313"/>
          </a:xfrm>
          <a:prstGeom prst="rect">
            <a:avLst/>
          </a:prstGeom>
          <a:noFill/>
        </p:spPr>
        <p:txBody>
          <a:bodyPr wrap="none" rtlCol="0">
            <a:spAutoFit/>
          </a:bodyPr>
          <a:lstStyle/>
          <a:p>
            <a:r>
              <a:rPr lang="de-CH" dirty="0" smtClean="0"/>
              <a:t>Das Rahmenwerk "</a:t>
            </a:r>
            <a:r>
              <a:rPr lang="de-CH" dirty="0" err="1" smtClean="0"/>
              <a:t>Dimensions</a:t>
            </a:r>
            <a:r>
              <a:rPr lang="de-CH" dirty="0" smtClean="0"/>
              <a:t> </a:t>
            </a:r>
            <a:r>
              <a:rPr lang="de-CH" dirty="0" err="1" smtClean="0"/>
              <a:t>of</a:t>
            </a:r>
            <a:r>
              <a:rPr lang="de-CH" dirty="0" smtClean="0"/>
              <a:t> Value" kann angewendet werden (Forts.):</a:t>
            </a:r>
          </a:p>
          <a:p>
            <a:endParaRPr lang="de-CH" dirty="0" smtClean="0"/>
          </a:p>
          <a:p>
            <a:pPr marL="342900" indent="-342900">
              <a:buFont typeface="+mj-lt"/>
              <a:buAutoNum type="arabicPeriod" startAt="3"/>
            </a:pPr>
            <a:r>
              <a:rPr lang="de-CH" dirty="0" smtClean="0"/>
              <a:t>Erfolgreiche Unternehmen zeigen typischerweise Stärke in zwei Wertedimensionen </a:t>
            </a:r>
            <a:br>
              <a:rPr lang="de-CH" dirty="0" smtClean="0"/>
            </a:br>
            <a:r>
              <a:rPr lang="de-CH" dirty="0" smtClean="0"/>
              <a:t>und wenn ihre Entwicklung führt dazu, dass sie nur in einer Dimension Stärke </a:t>
            </a:r>
            <a:br>
              <a:rPr lang="de-CH" dirty="0" smtClean="0"/>
            </a:br>
            <a:r>
              <a:rPr lang="de-CH" dirty="0" smtClean="0"/>
              <a:t>aufweisen - d.h. sie haben eine starke Wertdimension "verloren" - geraten sie in </a:t>
            </a:r>
            <a:br>
              <a:rPr lang="de-CH" dirty="0" smtClean="0"/>
            </a:br>
            <a:r>
              <a:rPr lang="de-CH" dirty="0" smtClean="0"/>
              <a:t>eine Krise. Die Schwächen nach außen auf den Märkten und nach innen in den </a:t>
            </a:r>
            <a:br>
              <a:rPr lang="de-CH" dirty="0" smtClean="0"/>
            </a:br>
            <a:r>
              <a:rPr lang="de-CH" dirty="0" smtClean="0"/>
              <a:t>Operationen werden beseitigt, indem die verlorene Dimension des Wertes wieder </a:t>
            </a:r>
            <a:br>
              <a:rPr lang="de-CH" dirty="0" smtClean="0"/>
            </a:br>
            <a:r>
              <a:rPr lang="de-CH" dirty="0" smtClean="0"/>
              <a:t>in das Marktprofil und die Betriebe eingebracht wird. Die Schwächen in der </a:t>
            </a:r>
            <a:br>
              <a:rPr lang="de-CH" dirty="0" smtClean="0"/>
            </a:br>
            <a:r>
              <a:rPr lang="de-CH" dirty="0" smtClean="0"/>
              <a:t>Organisation werden neutralisiert, um eine Krise zu überwinden und die </a:t>
            </a:r>
            <a:br>
              <a:rPr lang="de-CH" dirty="0" smtClean="0"/>
            </a:br>
            <a:r>
              <a:rPr lang="de-CH" dirty="0" smtClean="0"/>
              <a:t>Organisation durch Revitalisierung robust zu machen.</a:t>
            </a:r>
          </a:p>
          <a:p>
            <a:pPr marL="342900" indent="-342900">
              <a:buFont typeface="+mj-lt"/>
              <a:buAutoNum type="arabicPeriod" startAt="3"/>
            </a:pPr>
            <a:endParaRPr lang="de-CH" dirty="0" smtClean="0"/>
          </a:p>
          <a:p>
            <a:pPr marL="342900" indent="-342900">
              <a:buFont typeface="+mj-lt"/>
              <a:buAutoNum type="arabicPeriod" startAt="3"/>
            </a:pPr>
            <a:r>
              <a:rPr lang="de-CH" dirty="0" smtClean="0"/>
              <a:t>Unternehmen können den Wettbewerb übertreffen, indem sie zu den wenigen</a:t>
            </a:r>
            <a:br>
              <a:rPr lang="de-CH" dirty="0" smtClean="0"/>
            </a:br>
            <a:r>
              <a:rPr lang="de-CH" dirty="0" smtClean="0"/>
              <a:t>mit Stärken in mehr als zwei Wertedimensionen gehören. Unternehmen mit drei</a:t>
            </a:r>
            <a:br>
              <a:rPr lang="de-CH" dirty="0" smtClean="0"/>
            </a:br>
            <a:r>
              <a:rPr lang="de-CH" dirty="0" smtClean="0"/>
              <a:t>oder vier starke Dimensionen weisen sehr breit gefächerten Vorteilen für </a:t>
            </a:r>
            <a:br>
              <a:rPr lang="de-CH" dirty="0" smtClean="0"/>
            </a:br>
            <a:r>
              <a:rPr lang="de-CH" dirty="0" smtClean="0"/>
              <a:t>Kunden, Mitarbeiter, Geschäftspartner und Investoren auf und dadurch spielen</a:t>
            </a:r>
            <a:br>
              <a:rPr lang="de-CH" dirty="0" smtClean="0"/>
            </a:br>
            <a:r>
              <a:rPr lang="de-CH" dirty="0" smtClean="0"/>
              <a:t>in einer höheren Liga. Die Stärkung in einer zusätzlichen Wertedimension macht</a:t>
            </a:r>
            <a:br>
              <a:rPr lang="de-CH" dirty="0" smtClean="0"/>
            </a:br>
            <a:r>
              <a:rPr lang="de-CH" dirty="0" smtClean="0"/>
              <a:t>"sehr gut" noch besser. Das Unternehmen erschließt dadurch neue Potenziale </a:t>
            </a:r>
            <a:br>
              <a:rPr lang="de-CH" dirty="0" smtClean="0"/>
            </a:br>
            <a:r>
              <a:rPr lang="de-CH" dirty="0" smtClean="0"/>
              <a:t>durch die Transformation der Organisation.</a:t>
            </a:r>
          </a:p>
          <a:p>
            <a:pPr marL="342900" indent="-342900">
              <a:buFont typeface="+mj-lt"/>
              <a:buAutoNum type="arabicPeriod" startAt="3"/>
            </a:pPr>
            <a:endParaRPr lang="de-CH" dirty="0"/>
          </a:p>
        </p:txBody>
      </p:sp>
    </p:spTree>
    <p:custDataLst>
      <p:tags r:id="rId1"/>
    </p:custDataLst>
    <p:extLst>
      <p:ext uri="{BB962C8B-B14F-4D97-AF65-F5344CB8AC3E}">
        <p14:creationId xmlns:p14="http://schemas.microsoft.com/office/powerpoint/2010/main" val="347572003"/>
      </p:ext>
    </p:extLst>
  </p:cSld>
  <p:clrMapOvr>
    <a:masterClrMapping/>
  </p:clrMapOvr>
  <mc:AlternateContent xmlns:mc="http://schemas.openxmlformats.org/markup-compatibility/2006" xmlns:p14="http://schemas.microsoft.com/office/powerpoint/2010/main">
    <mc:Choice Requires="p14">
      <p:transition spd="slow" p14:dur="2000" advTm="63689"/>
    </mc:Choice>
    <mc:Fallback xmlns="">
      <p:transition xmlns:p14="http://schemas.microsoft.com/office/powerpoint/2010/main" spd="slow" advTm="63689"/>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14016" y="355600"/>
            <a:ext cx="4551847" cy="461665"/>
          </a:xfrm>
          <a:prstGeom prst="rect">
            <a:avLst/>
          </a:prstGeom>
          <a:noFill/>
        </p:spPr>
        <p:txBody>
          <a:bodyPr wrap="none" rtlCol="0">
            <a:spAutoFit/>
          </a:bodyPr>
          <a:lstStyle/>
          <a:p>
            <a:r>
              <a:rPr lang="en-GB" sz="2400" b="1" dirty="0" err="1">
                <a:solidFill>
                  <a:srgbClr val="376092"/>
                </a:solidFill>
              </a:rPr>
              <a:t>Überblick</a:t>
            </a:r>
            <a:r>
              <a:rPr lang="en-GB" sz="2400" b="1" dirty="0">
                <a:solidFill>
                  <a:srgbClr val="376092"/>
                </a:solidFill>
              </a:rPr>
              <a:t> der </a:t>
            </a:r>
            <a:r>
              <a:rPr lang="en-GB" sz="2400" b="1" dirty="0" err="1">
                <a:solidFill>
                  <a:srgbClr val="376092"/>
                </a:solidFill>
              </a:rPr>
              <a:t>Leistungen</a:t>
            </a:r>
            <a:r>
              <a:rPr lang="en-GB" sz="2400" b="1" dirty="0">
                <a:solidFill>
                  <a:srgbClr val="376092"/>
                </a:solidFill>
              </a:rPr>
              <a:t> </a:t>
            </a:r>
            <a:r>
              <a:rPr lang="en-GB" sz="2400" b="1" dirty="0" smtClean="0">
                <a:solidFill>
                  <a:srgbClr val="376092"/>
                </a:solidFill>
              </a:rPr>
              <a:t>(3 </a:t>
            </a:r>
            <a:r>
              <a:rPr lang="en-GB" sz="2400" b="1" dirty="0">
                <a:solidFill>
                  <a:srgbClr val="376092"/>
                </a:solidFill>
              </a:rPr>
              <a:t>von 3)</a:t>
            </a:r>
          </a:p>
        </p:txBody>
      </p:sp>
      <p:sp>
        <p:nvSpPr>
          <p:cNvPr id="10" name="Slide Number Placeholder 9"/>
          <p:cNvSpPr>
            <a:spLocks noGrp="1"/>
          </p:cNvSpPr>
          <p:nvPr>
            <p:ph type="sldNum" sz="quarter" idx="12"/>
          </p:nvPr>
        </p:nvSpPr>
        <p:spPr>
          <a:xfrm>
            <a:off x="6146800" y="6356350"/>
            <a:ext cx="2133600" cy="365125"/>
          </a:xfrm>
        </p:spPr>
        <p:txBody>
          <a:bodyPr/>
          <a:lstStyle/>
          <a:p>
            <a:fld id="{B0FBCA51-B7B3-D942-BAF7-C6738ECF227F}" type="slidenum">
              <a:rPr lang="de-CH" smtClean="0"/>
              <a:t>4</a:t>
            </a:fld>
            <a:endParaRPr lang="de-CH"/>
          </a:p>
        </p:txBody>
      </p:sp>
      <p:sp>
        <p:nvSpPr>
          <p:cNvPr id="32" name="TextBox 31"/>
          <p:cNvSpPr txBox="1"/>
          <p:nvPr/>
        </p:nvSpPr>
        <p:spPr>
          <a:xfrm>
            <a:off x="268145" y="877332"/>
            <a:ext cx="8475472" cy="5632312"/>
          </a:xfrm>
          <a:prstGeom prst="rect">
            <a:avLst/>
          </a:prstGeom>
          <a:noFill/>
        </p:spPr>
        <p:txBody>
          <a:bodyPr wrap="none" rtlCol="0">
            <a:spAutoFit/>
          </a:bodyPr>
          <a:lstStyle/>
          <a:p>
            <a:r>
              <a:rPr lang="de-CH" dirty="0" smtClean="0"/>
              <a:t>Das Rahmenwerk "</a:t>
            </a:r>
            <a:r>
              <a:rPr lang="de-CH" dirty="0" err="1" smtClean="0"/>
              <a:t>Dimensions</a:t>
            </a:r>
            <a:r>
              <a:rPr lang="de-CH" dirty="0" smtClean="0"/>
              <a:t> </a:t>
            </a:r>
            <a:r>
              <a:rPr lang="de-CH" dirty="0" err="1" smtClean="0"/>
              <a:t>of</a:t>
            </a:r>
            <a:r>
              <a:rPr lang="de-CH" dirty="0" smtClean="0"/>
              <a:t> Value" kann angewendet werden (Forts.):</a:t>
            </a:r>
          </a:p>
          <a:p>
            <a:endParaRPr lang="de-CH" dirty="0" smtClean="0"/>
          </a:p>
          <a:p>
            <a:pPr marL="342900" indent="-342900">
              <a:buFont typeface="+mj-lt"/>
              <a:buAutoNum type="arabicPeriod" startAt="5"/>
            </a:pPr>
            <a:r>
              <a:rPr lang="de-CH" dirty="0" smtClean="0"/>
              <a:t>Es gibt drei Arten von neuen, aufkommenden Paradigmen für ein Unternehmen </a:t>
            </a:r>
            <a:br>
              <a:rPr lang="de-CH" dirty="0" smtClean="0"/>
            </a:br>
            <a:r>
              <a:rPr lang="de-CH" dirty="0" smtClean="0"/>
              <a:t>beizutreten</a:t>
            </a:r>
            <a:br>
              <a:rPr lang="de-CH" dirty="0" smtClean="0"/>
            </a:br>
            <a:r>
              <a:rPr lang="de-CH" dirty="0" smtClean="0"/>
              <a:t>a) Komplexe Wertkonfiguration: Der stärkste Wert wird in verschiedenen </a:t>
            </a:r>
            <a:r>
              <a:rPr lang="de-CH" dirty="0" err="1" smtClean="0"/>
              <a:t>D's</a:t>
            </a:r>
            <a:r>
              <a:rPr lang="de-CH" dirty="0" smtClean="0"/>
              <a:t> </a:t>
            </a:r>
            <a:br>
              <a:rPr lang="de-CH" dirty="0" smtClean="0"/>
            </a:br>
            <a:r>
              <a:rPr lang="de-CH" dirty="0" smtClean="0"/>
              <a:t>    den unterschiedlichen Marktteilnehmern angeboten;</a:t>
            </a:r>
            <a:br>
              <a:rPr lang="de-CH" dirty="0" smtClean="0"/>
            </a:br>
            <a:r>
              <a:rPr lang="de-CH" dirty="0" smtClean="0"/>
              <a:t>b) Aufgeteilte Wertkonfiguration: Der stärkste Wert wird in verschiedenen </a:t>
            </a:r>
            <a:r>
              <a:rPr lang="de-CH" dirty="0" err="1" smtClean="0"/>
              <a:t>D's</a:t>
            </a:r>
            <a:r>
              <a:rPr lang="de-CH" dirty="0" smtClean="0"/>
              <a:t> in</a:t>
            </a:r>
            <a:br>
              <a:rPr lang="de-CH" dirty="0" smtClean="0"/>
            </a:br>
            <a:r>
              <a:rPr lang="de-CH" dirty="0" smtClean="0"/>
              <a:t>    unterschiedlichen Produkten angeboten; und</a:t>
            </a:r>
            <a:br>
              <a:rPr lang="de-CH" dirty="0" smtClean="0"/>
            </a:br>
            <a:r>
              <a:rPr lang="de-CH" dirty="0" smtClean="0"/>
              <a:t>c) Neues Wertparadigma: Die neue und aufkommende fünfte Wertdimension </a:t>
            </a:r>
            <a:br>
              <a:rPr lang="de-CH" dirty="0" smtClean="0"/>
            </a:br>
            <a:r>
              <a:rPr lang="de-CH" dirty="0" smtClean="0"/>
              <a:t>    namens "</a:t>
            </a:r>
            <a:r>
              <a:rPr lang="de-CH" dirty="0" err="1" smtClean="0"/>
              <a:t>Deep</a:t>
            </a:r>
            <a:r>
              <a:rPr lang="de-CH" dirty="0" smtClean="0"/>
              <a:t> Connect" wächst z.Z. bei einer kleinen Anzahl von bahnbrechenden </a:t>
            </a:r>
            <a:br>
              <a:rPr lang="de-CH" dirty="0" smtClean="0"/>
            </a:br>
            <a:r>
              <a:rPr lang="de-CH" dirty="0" smtClean="0"/>
              <a:t>    Unternehmen, z.B. Tesla, BMW, IKEA und Patagonien. </a:t>
            </a:r>
            <a:r>
              <a:rPr lang="de-CH" dirty="0" err="1" smtClean="0"/>
              <a:t>Deep</a:t>
            </a:r>
            <a:r>
              <a:rPr lang="de-CH" dirty="0" smtClean="0"/>
              <a:t>-Connect generiert </a:t>
            </a:r>
            <a:br>
              <a:rPr lang="de-CH" dirty="0" smtClean="0"/>
            </a:br>
            <a:r>
              <a:rPr lang="de-CH" dirty="0" smtClean="0"/>
              <a:t>    Vorteile für Marktteilnehmer in verschiedenen Kontexten, um ihrem Leben einen </a:t>
            </a:r>
            <a:br>
              <a:rPr lang="de-CH" dirty="0" smtClean="0"/>
            </a:br>
            <a:r>
              <a:rPr lang="de-CH" dirty="0" smtClean="0"/>
              <a:t>    Sinn zu geben. Der Mehrwert wird für die Gemeinschaften der Marktteilnehmer </a:t>
            </a:r>
            <a:br>
              <a:rPr lang="de-CH" dirty="0" smtClean="0"/>
            </a:br>
            <a:r>
              <a:rPr lang="de-CH" dirty="0" smtClean="0"/>
              <a:t>    generiert und stellt ein neues Paradigma im Geschäftsleben dar. Die Verbreitung </a:t>
            </a:r>
            <a:br>
              <a:rPr lang="de-CH" dirty="0" smtClean="0"/>
            </a:br>
            <a:r>
              <a:rPr lang="de-CH" dirty="0" smtClean="0"/>
              <a:t>    von </a:t>
            </a:r>
            <a:r>
              <a:rPr lang="de-CH" dirty="0" err="1" smtClean="0"/>
              <a:t>Deep</a:t>
            </a:r>
            <a:r>
              <a:rPr lang="de-CH" dirty="0" smtClean="0"/>
              <a:t>-Connect in der Geschäftswelt wird das Geschäft verändern und die </a:t>
            </a:r>
            <a:br>
              <a:rPr lang="de-CH" dirty="0" smtClean="0"/>
            </a:br>
            <a:r>
              <a:rPr lang="de-CH" dirty="0" smtClean="0"/>
              <a:t>    Gesellschaft transformieren. Das Unternehmen schließt sich einem neuen </a:t>
            </a:r>
            <a:br>
              <a:rPr lang="de-CH" dirty="0" smtClean="0"/>
            </a:br>
            <a:r>
              <a:rPr lang="de-CH" dirty="0" smtClean="0"/>
              <a:t>    Geschäftsparadigma an, das auf einer sich abzeichnenden Wertdimension basiert, </a:t>
            </a:r>
            <a:br>
              <a:rPr lang="de-CH" dirty="0" smtClean="0"/>
            </a:br>
            <a:r>
              <a:rPr lang="de-CH" dirty="0" smtClean="0"/>
              <a:t>    um "sehr gut" noch besser zu machen. Somit wird neue Potenziale erschlossen </a:t>
            </a:r>
            <a:br>
              <a:rPr lang="de-CH" dirty="0" smtClean="0"/>
            </a:br>
            <a:r>
              <a:rPr lang="de-CH" dirty="0" smtClean="0"/>
              <a:t>    und ein materieller und immaterieller "Return on </a:t>
            </a:r>
            <a:r>
              <a:rPr lang="de-CH" dirty="0" err="1" smtClean="0"/>
              <a:t>Paradigm</a:t>
            </a:r>
            <a:r>
              <a:rPr lang="de-CH" dirty="0" smtClean="0"/>
              <a:t>" als einer der ersten </a:t>
            </a:r>
            <a:br>
              <a:rPr lang="de-CH" dirty="0" smtClean="0"/>
            </a:br>
            <a:r>
              <a:rPr lang="de-CH" dirty="0" smtClean="0"/>
              <a:t>    Wegbereiter für diese Revolution im Geschäftsleben erzielt.</a:t>
            </a:r>
          </a:p>
        </p:txBody>
      </p:sp>
    </p:spTree>
    <p:custDataLst>
      <p:tags r:id="rId1"/>
    </p:custDataLst>
    <p:extLst>
      <p:ext uri="{BB962C8B-B14F-4D97-AF65-F5344CB8AC3E}">
        <p14:creationId xmlns:p14="http://schemas.microsoft.com/office/powerpoint/2010/main" val="3670692413"/>
      </p:ext>
    </p:extLst>
  </p:cSld>
  <p:clrMapOvr>
    <a:masterClrMapping/>
  </p:clrMapOvr>
  <mc:AlternateContent xmlns:mc="http://schemas.openxmlformats.org/markup-compatibility/2006" xmlns:p14="http://schemas.microsoft.com/office/powerpoint/2010/main">
    <mc:Choice Requires="p14">
      <p:transition spd="slow" p14:dur="2000" advTm="63689"/>
    </mc:Choice>
    <mc:Fallback xmlns="">
      <p:transition xmlns:p14="http://schemas.microsoft.com/office/powerpoint/2010/main" spd="slow" advTm="63689"/>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14016" y="355600"/>
            <a:ext cx="1154282" cy="461665"/>
          </a:xfrm>
          <a:prstGeom prst="rect">
            <a:avLst/>
          </a:prstGeom>
          <a:noFill/>
        </p:spPr>
        <p:txBody>
          <a:bodyPr wrap="none" rtlCol="0">
            <a:spAutoFit/>
          </a:bodyPr>
          <a:lstStyle/>
          <a:p>
            <a:r>
              <a:rPr lang="de-CH" sz="2400" b="1" smtClean="0">
                <a:solidFill>
                  <a:srgbClr val="376092"/>
                </a:solidFill>
              </a:rPr>
              <a:t>Agenda</a:t>
            </a:r>
            <a:endParaRPr lang="de-CH" sz="2400" b="1">
              <a:solidFill>
                <a:srgbClr val="376092"/>
              </a:solidFill>
            </a:endParaRPr>
          </a:p>
        </p:txBody>
      </p:sp>
      <p:sp>
        <p:nvSpPr>
          <p:cNvPr id="10" name="Slide Number Placeholder 9"/>
          <p:cNvSpPr>
            <a:spLocks noGrp="1"/>
          </p:cNvSpPr>
          <p:nvPr>
            <p:ph type="sldNum" sz="quarter" idx="12"/>
          </p:nvPr>
        </p:nvSpPr>
        <p:spPr>
          <a:xfrm>
            <a:off x="6146800" y="6356350"/>
            <a:ext cx="2133600" cy="365125"/>
          </a:xfrm>
        </p:spPr>
        <p:txBody>
          <a:bodyPr/>
          <a:lstStyle/>
          <a:p>
            <a:fld id="{B0FBCA51-B7B3-D942-BAF7-C6738ECF227F}" type="slidenum">
              <a:rPr lang="de-CH" smtClean="0"/>
              <a:t>5</a:t>
            </a:fld>
            <a:endParaRPr lang="de-CH"/>
          </a:p>
        </p:txBody>
      </p:sp>
      <p:sp>
        <p:nvSpPr>
          <p:cNvPr id="2" name="Rectangle 1"/>
          <p:cNvSpPr/>
          <p:nvPr/>
        </p:nvSpPr>
        <p:spPr>
          <a:xfrm>
            <a:off x="2717800" y="4044400"/>
            <a:ext cx="1092200" cy="1086399"/>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cxnSp>
        <p:nvCxnSpPr>
          <p:cNvPr id="5" name="Straight Arrow Connector 4"/>
          <p:cNvCxnSpPr/>
          <p:nvPr/>
        </p:nvCxnSpPr>
        <p:spPr>
          <a:xfrm flipV="1">
            <a:off x="2603500" y="698500"/>
            <a:ext cx="0" cy="4419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a:off x="2603500" y="5137150"/>
            <a:ext cx="57912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173279" y="2755900"/>
            <a:ext cx="1244602" cy="461665"/>
          </a:xfrm>
          <a:prstGeom prst="rect">
            <a:avLst/>
          </a:prstGeom>
          <a:noFill/>
        </p:spPr>
        <p:txBody>
          <a:bodyPr wrap="none" rtlCol="0">
            <a:spAutoFit/>
          </a:bodyPr>
          <a:lstStyle/>
          <a:p>
            <a:pPr algn="ctr"/>
            <a:r>
              <a:rPr lang="de-CH" sz="2400" smtClean="0"/>
              <a:t>Wirkung</a:t>
            </a:r>
          </a:p>
        </p:txBody>
      </p:sp>
      <p:sp>
        <p:nvSpPr>
          <p:cNvPr id="15" name="TextBox 14"/>
          <p:cNvSpPr txBox="1"/>
          <p:nvPr/>
        </p:nvSpPr>
        <p:spPr>
          <a:xfrm>
            <a:off x="4961173" y="5921286"/>
            <a:ext cx="1117614" cy="461665"/>
          </a:xfrm>
          <a:prstGeom prst="rect">
            <a:avLst/>
          </a:prstGeom>
          <a:noFill/>
        </p:spPr>
        <p:txBody>
          <a:bodyPr wrap="none" rtlCol="0">
            <a:spAutoFit/>
          </a:bodyPr>
          <a:lstStyle/>
          <a:p>
            <a:pPr algn="ctr"/>
            <a:r>
              <a:rPr lang="de-CH" sz="2400" smtClean="0"/>
              <a:t>Change</a:t>
            </a:r>
          </a:p>
        </p:txBody>
      </p:sp>
      <p:sp>
        <p:nvSpPr>
          <p:cNvPr id="21" name="Rectangle 20"/>
          <p:cNvSpPr/>
          <p:nvPr/>
        </p:nvSpPr>
        <p:spPr>
          <a:xfrm>
            <a:off x="3811587" y="3420298"/>
            <a:ext cx="1092200" cy="1710501"/>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22" name="Rectangle 21"/>
          <p:cNvSpPr/>
          <p:nvPr/>
        </p:nvSpPr>
        <p:spPr>
          <a:xfrm>
            <a:off x="4892674" y="2669064"/>
            <a:ext cx="1092200" cy="2461735"/>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23" name="Rectangle 22"/>
          <p:cNvSpPr/>
          <p:nvPr/>
        </p:nvSpPr>
        <p:spPr>
          <a:xfrm>
            <a:off x="5999161" y="1790700"/>
            <a:ext cx="1092200" cy="3340100"/>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24" name="Rectangle 23"/>
          <p:cNvSpPr/>
          <p:nvPr/>
        </p:nvSpPr>
        <p:spPr>
          <a:xfrm>
            <a:off x="7092948" y="1108810"/>
            <a:ext cx="1092200" cy="4021989"/>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4" name="TextBox 3"/>
          <p:cNvSpPr txBox="1"/>
          <p:nvPr/>
        </p:nvSpPr>
        <p:spPr>
          <a:xfrm>
            <a:off x="2741389" y="4051012"/>
            <a:ext cx="1049987" cy="584776"/>
          </a:xfrm>
          <a:prstGeom prst="rect">
            <a:avLst/>
          </a:prstGeom>
          <a:noFill/>
        </p:spPr>
        <p:txBody>
          <a:bodyPr wrap="none" rtlCol="0">
            <a:spAutoFit/>
          </a:bodyPr>
          <a:lstStyle/>
          <a:p>
            <a:pPr algn="ctr"/>
            <a:r>
              <a:rPr lang="de-CH" sz="1600" smtClean="0"/>
              <a:t>Stärken</a:t>
            </a:r>
            <a:br>
              <a:rPr lang="de-CH" sz="1600" smtClean="0"/>
            </a:br>
            <a:r>
              <a:rPr lang="de-CH" sz="1600" smtClean="0"/>
              <a:t>klarstellen</a:t>
            </a:r>
            <a:endParaRPr lang="de-CH" sz="1600"/>
          </a:p>
        </p:txBody>
      </p:sp>
      <p:sp>
        <p:nvSpPr>
          <p:cNvPr id="14" name="TextBox 13"/>
          <p:cNvSpPr txBox="1"/>
          <p:nvPr/>
        </p:nvSpPr>
        <p:spPr>
          <a:xfrm>
            <a:off x="3823705" y="3436203"/>
            <a:ext cx="1072930" cy="584776"/>
          </a:xfrm>
          <a:prstGeom prst="rect">
            <a:avLst/>
          </a:prstGeom>
          <a:noFill/>
        </p:spPr>
        <p:txBody>
          <a:bodyPr wrap="none" rtlCol="0">
            <a:spAutoFit/>
          </a:bodyPr>
          <a:lstStyle/>
          <a:p>
            <a:pPr algn="ctr"/>
            <a:r>
              <a:rPr lang="de-CH" sz="1600" smtClean="0"/>
              <a:t>Stärken</a:t>
            </a:r>
            <a:br>
              <a:rPr lang="de-CH" sz="1600" smtClean="0"/>
            </a:br>
            <a:r>
              <a:rPr lang="de-CH" sz="1600" smtClean="0"/>
              <a:t>verstärken</a:t>
            </a:r>
            <a:endParaRPr lang="de-CH" sz="1600"/>
          </a:p>
        </p:txBody>
      </p:sp>
      <p:sp>
        <p:nvSpPr>
          <p:cNvPr id="16" name="TextBox 15"/>
          <p:cNvSpPr txBox="1"/>
          <p:nvPr/>
        </p:nvSpPr>
        <p:spPr>
          <a:xfrm>
            <a:off x="4874474" y="2701498"/>
            <a:ext cx="1122924" cy="830997"/>
          </a:xfrm>
          <a:prstGeom prst="rect">
            <a:avLst/>
          </a:prstGeom>
          <a:noFill/>
        </p:spPr>
        <p:txBody>
          <a:bodyPr wrap="none" rtlCol="0">
            <a:spAutoFit/>
          </a:bodyPr>
          <a:lstStyle/>
          <a:p>
            <a:pPr algn="ctr"/>
            <a:r>
              <a:rPr lang="de-CH" sz="1600" dirty="0" smtClean="0"/>
              <a:t>Schwächen</a:t>
            </a:r>
            <a:br>
              <a:rPr lang="de-CH" sz="1600" dirty="0" smtClean="0"/>
            </a:br>
            <a:r>
              <a:rPr lang="de-CH" sz="1600" dirty="0" err="1" smtClean="0"/>
              <a:t>neutrali</a:t>
            </a:r>
            <a:r>
              <a:rPr lang="de-CH" sz="1600" dirty="0" smtClean="0"/>
              <a:t>-</a:t>
            </a:r>
            <a:br>
              <a:rPr lang="de-CH" sz="1600" dirty="0" smtClean="0"/>
            </a:br>
            <a:r>
              <a:rPr lang="de-CH" sz="1600" dirty="0" err="1" smtClean="0"/>
              <a:t>sieren</a:t>
            </a:r>
            <a:endParaRPr lang="de-CH" sz="1600" dirty="0"/>
          </a:p>
        </p:txBody>
      </p:sp>
      <p:sp>
        <p:nvSpPr>
          <p:cNvPr id="17" name="TextBox 16"/>
          <p:cNvSpPr txBox="1"/>
          <p:nvPr/>
        </p:nvSpPr>
        <p:spPr>
          <a:xfrm>
            <a:off x="5981444" y="1819701"/>
            <a:ext cx="1109098" cy="830997"/>
          </a:xfrm>
          <a:prstGeom prst="rect">
            <a:avLst/>
          </a:prstGeom>
          <a:noFill/>
        </p:spPr>
        <p:txBody>
          <a:bodyPr wrap="none" rtlCol="0">
            <a:spAutoFit/>
          </a:bodyPr>
          <a:lstStyle/>
          <a:p>
            <a:pPr algn="ctr"/>
            <a:r>
              <a:rPr lang="de-CH" sz="1600" smtClean="0"/>
              <a:t>Zusatz-</a:t>
            </a:r>
          </a:p>
          <a:p>
            <a:pPr algn="ctr"/>
            <a:r>
              <a:rPr lang="de-CH" sz="1600" smtClean="0"/>
              <a:t>Stärke</a:t>
            </a:r>
            <a:br>
              <a:rPr lang="de-CH" sz="1600" smtClean="0"/>
            </a:br>
            <a:r>
              <a:rPr lang="de-CH" sz="1600" smtClean="0"/>
              <a:t>integrieren</a:t>
            </a:r>
            <a:endParaRPr lang="de-CH" sz="1600"/>
          </a:p>
        </p:txBody>
      </p:sp>
      <p:sp>
        <p:nvSpPr>
          <p:cNvPr id="18" name="TextBox 17"/>
          <p:cNvSpPr txBox="1"/>
          <p:nvPr/>
        </p:nvSpPr>
        <p:spPr>
          <a:xfrm>
            <a:off x="7105719" y="1108810"/>
            <a:ext cx="1072429" cy="830997"/>
          </a:xfrm>
          <a:prstGeom prst="rect">
            <a:avLst/>
          </a:prstGeom>
          <a:noFill/>
        </p:spPr>
        <p:txBody>
          <a:bodyPr wrap="none" rtlCol="0">
            <a:spAutoFit/>
          </a:bodyPr>
          <a:lstStyle/>
          <a:p>
            <a:pPr algn="ctr"/>
            <a:r>
              <a:rPr lang="de-CH" sz="1600" smtClean="0"/>
              <a:t>Neues </a:t>
            </a:r>
          </a:p>
          <a:p>
            <a:pPr algn="ctr"/>
            <a:r>
              <a:rPr lang="de-CH" sz="1600" smtClean="0"/>
              <a:t>Paradigma</a:t>
            </a:r>
            <a:br>
              <a:rPr lang="de-CH" sz="1600" smtClean="0"/>
            </a:br>
            <a:r>
              <a:rPr lang="de-CH" sz="1600" smtClean="0"/>
              <a:t>beitreten</a:t>
            </a:r>
            <a:endParaRPr lang="de-CH" sz="1600"/>
          </a:p>
        </p:txBody>
      </p:sp>
      <p:sp>
        <p:nvSpPr>
          <p:cNvPr id="19" name="TextBox 18"/>
          <p:cNvSpPr txBox="1"/>
          <p:nvPr/>
        </p:nvSpPr>
        <p:spPr>
          <a:xfrm>
            <a:off x="782478" y="3860224"/>
            <a:ext cx="1187545" cy="830997"/>
          </a:xfrm>
          <a:prstGeom prst="rect">
            <a:avLst/>
          </a:prstGeom>
          <a:noFill/>
        </p:spPr>
        <p:txBody>
          <a:bodyPr wrap="none" rtlCol="0">
            <a:spAutoFit/>
          </a:bodyPr>
          <a:lstStyle/>
          <a:p>
            <a:pPr algn="r"/>
            <a:r>
              <a:rPr lang="de-CH" sz="1600" dirty="0" smtClean="0"/>
              <a:t>Das Gute</a:t>
            </a:r>
            <a:br>
              <a:rPr lang="de-CH" sz="1600" dirty="0" smtClean="0"/>
            </a:br>
            <a:r>
              <a:rPr lang="de-CH" sz="1600" dirty="0" smtClean="0"/>
              <a:t>noch besser</a:t>
            </a:r>
            <a:br>
              <a:rPr lang="de-CH" sz="1600" dirty="0" smtClean="0"/>
            </a:br>
            <a:r>
              <a:rPr lang="de-CH" sz="1600" dirty="0" smtClean="0"/>
              <a:t>machen</a:t>
            </a:r>
            <a:endParaRPr lang="de-CH" sz="1600" dirty="0"/>
          </a:p>
        </p:txBody>
      </p:sp>
      <p:sp>
        <p:nvSpPr>
          <p:cNvPr id="25" name="TextBox 24"/>
          <p:cNvSpPr txBox="1"/>
          <p:nvPr/>
        </p:nvSpPr>
        <p:spPr>
          <a:xfrm>
            <a:off x="1177113" y="2599591"/>
            <a:ext cx="803926" cy="830997"/>
          </a:xfrm>
          <a:prstGeom prst="rect">
            <a:avLst/>
          </a:prstGeom>
          <a:noFill/>
        </p:spPr>
        <p:txBody>
          <a:bodyPr wrap="none" rtlCol="0">
            <a:spAutoFit/>
          </a:bodyPr>
          <a:lstStyle/>
          <a:p>
            <a:pPr algn="r"/>
            <a:r>
              <a:rPr lang="de-CH" sz="1600" smtClean="0"/>
              <a:t>Krise</a:t>
            </a:r>
            <a:br>
              <a:rPr lang="de-CH" sz="1600" smtClean="0"/>
            </a:br>
            <a:r>
              <a:rPr lang="de-CH" sz="1600" smtClean="0"/>
              <a:t>Über-</a:t>
            </a:r>
            <a:br>
              <a:rPr lang="de-CH" sz="1600" smtClean="0"/>
            </a:br>
            <a:r>
              <a:rPr lang="de-CH" sz="1600" smtClean="0"/>
              <a:t>winden</a:t>
            </a:r>
            <a:endParaRPr lang="de-CH" sz="1600"/>
          </a:p>
        </p:txBody>
      </p:sp>
      <p:sp>
        <p:nvSpPr>
          <p:cNvPr id="9" name="Left Brace 8"/>
          <p:cNvSpPr/>
          <p:nvPr/>
        </p:nvSpPr>
        <p:spPr>
          <a:xfrm>
            <a:off x="1991850" y="1108810"/>
            <a:ext cx="510050" cy="1541888"/>
          </a:xfrm>
          <a:prstGeom prst="leftBrace">
            <a:avLst>
              <a:gd name="adj1" fmla="val 59353"/>
              <a:gd name="adj2" fmla="val 49176"/>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de-CH"/>
          </a:p>
        </p:txBody>
      </p:sp>
      <p:sp>
        <p:nvSpPr>
          <p:cNvPr id="26" name="Left Brace 25"/>
          <p:cNvSpPr/>
          <p:nvPr/>
        </p:nvSpPr>
        <p:spPr>
          <a:xfrm>
            <a:off x="1966450" y="3420298"/>
            <a:ext cx="510050" cy="1732300"/>
          </a:xfrm>
          <a:prstGeom prst="leftBrace">
            <a:avLst>
              <a:gd name="adj1" fmla="val 59353"/>
              <a:gd name="adj2" fmla="val 49176"/>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de-CH"/>
          </a:p>
        </p:txBody>
      </p:sp>
      <p:sp>
        <p:nvSpPr>
          <p:cNvPr id="27" name="Left Brace 26"/>
          <p:cNvSpPr/>
          <p:nvPr/>
        </p:nvSpPr>
        <p:spPr>
          <a:xfrm>
            <a:off x="1941050" y="2650698"/>
            <a:ext cx="510050" cy="736600"/>
          </a:xfrm>
          <a:prstGeom prst="leftBrace">
            <a:avLst>
              <a:gd name="adj1" fmla="val 59353"/>
              <a:gd name="adj2" fmla="val 49176"/>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de-CH"/>
          </a:p>
        </p:txBody>
      </p:sp>
      <p:cxnSp>
        <p:nvCxnSpPr>
          <p:cNvPr id="28" name="Straight Arrow Connector 27"/>
          <p:cNvCxnSpPr/>
          <p:nvPr/>
        </p:nvCxnSpPr>
        <p:spPr>
          <a:xfrm>
            <a:off x="2717800" y="5461000"/>
            <a:ext cx="2198422"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p:nvPr/>
        </p:nvCxnSpPr>
        <p:spPr>
          <a:xfrm>
            <a:off x="6019800" y="5270499"/>
            <a:ext cx="2198422"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p:nvPr/>
        </p:nvCxnSpPr>
        <p:spPr>
          <a:xfrm>
            <a:off x="4901140" y="5359400"/>
            <a:ext cx="1128448"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a:off x="2717800" y="5434736"/>
            <a:ext cx="2174873" cy="584776"/>
          </a:xfrm>
          <a:prstGeom prst="rect">
            <a:avLst/>
          </a:prstGeom>
          <a:noFill/>
        </p:spPr>
        <p:txBody>
          <a:bodyPr wrap="square" rtlCol="0">
            <a:spAutoFit/>
          </a:bodyPr>
          <a:lstStyle/>
          <a:p>
            <a:pPr algn="ctr"/>
            <a:r>
              <a:rPr lang="de-CH" sz="1600" smtClean="0"/>
              <a:t>Bestehendes Potential</a:t>
            </a:r>
            <a:br>
              <a:rPr lang="de-CH" sz="1600" smtClean="0"/>
            </a:br>
            <a:r>
              <a:rPr lang="de-CH" sz="1600" smtClean="0"/>
              <a:t>ausnutzen</a:t>
            </a:r>
          </a:p>
        </p:txBody>
      </p:sp>
      <p:sp>
        <p:nvSpPr>
          <p:cNvPr id="35" name="TextBox 34"/>
          <p:cNvSpPr txBox="1"/>
          <p:nvPr/>
        </p:nvSpPr>
        <p:spPr>
          <a:xfrm>
            <a:off x="6258588" y="5270500"/>
            <a:ext cx="1748097" cy="584776"/>
          </a:xfrm>
          <a:prstGeom prst="rect">
            <a:avLst/>
          </a:prstGeom>
          <a:noFill/>
        </p:spPr>
        <p:txBody>
          <a:bodyPr wrap="square" rtlCol="0">
            <a:spAutoFit/>
          </a:bodyPr>
          <a:lstStyle/>
          <a:p>
            <a:pPr algn="ctr"/>
            <a:r>
              <a:rPr lang="de-CH" sz="1600" smtClean="0"/>
              <a:t>Neues Potential</a:t>
            </a:r>
            <a:br>
              <a:rPr lang="de-CH" sz="1600" smtClean="0"/>
            </a:br>
            <a:r>
              <a:rPr lang="de-CH" sz="1600" smtClean="0"/>
              <a:t>schaffen</a:t>
            </a:r>
          </a:p>
        </p:txBody>
      </p:sp>
      <p:sp>
        <p:nvSpPr>
          <p:cNvPr id="36" name="TextBox 35"/>
          <p:cNvSpPr txBox="1"/>
          <p:nvPr/>
        </p:nvSpPr>
        <p:spPr>
          <a:xfrm>
            <a:off x="4759420" y="5384512"/>
            <a:ext cx="1417542" cy="584776"/>
          </a:xfrm>
          <a:prstGeom prst="rect">
            <a:avLst/>
          </a:prstGeom>
          <a:noFill/>
        </p:spPr>
        <p:txBody>
          <a:bodyPr wrap="square" rtlCol="0">
            <a:spAutoFit/>
          </a:bodyPr>
          <a:lstStyle/>
          <a:p>
            <a:pPr algn="ctr"/>
            <a:r>
              <a:rPr lang="de-CH" sz="1600" smtClean="0"/>
              <a:t>Revitali-</a:t>
            </a:r>
            <a:br>
              <a:rPr lang="de-CH" sz="1600" smtClean="0"/>
            </a:br>
            <a:r>
              <a:rPr lang="de-CH" sz="1600" smtClean="0"/>
              <a:t>sieren</a:t>
            </a:r>
          </a:p>
        </p:txBody>
      </p:sp>
      <p:sp>
        <p:nvSpPr>
          <p:cNvPr id="7" name="TextBox 6"/>
          <p:cNvSpPr txBox="1"/>
          <p:nvPr/>
        </p:nvSpPr>
        <p:spPr>
          <a:xfrm>
            <a:off x="621663" y="1449218"/>
            <a:ext cx="1370187" cy="830997"/>
          </a:xfrm>
          <a:prstGeom prst="rect">
            <a:avLst/>
          </a:prstGeom>
          <a:noFill/>
        </p:spPr>
        <p:txBody>
          <a:bodyPr wrap="none" rtlCol="0">
            <a:spAutoFit/>
          </a:bodyPr>
          <a:lstStyle/>
          <a:p>
            <a:pPr algn="r"/>
            <a:r>
              <a:rPr lang="de-CH" sz="1600" dirty="0" smtClean="0"/>
              <a:t>Das sehr Gute</a:t>
            </a:r>
            <a:br>
              <a:rPr lang="de-CH" sz="1600" dirty="0" smtClean="0"/>
            </a:br>
            <a:r>
              <a:rPr lang="de-CH" sz="1600" dirty="0" smtClean="0"/>
              <a:t>noch besser</a:t>
            </a:r>
            <a:br>
              <a:rPr lang="de-CH" sz="1600" dirty="0" smtClean="0"/>
            </a:br>
            <a:r>
              <a:rPr lang="de-CH" sz="1600" dirty="0" smtClean="0"/>
              <a:t> machen</a:t>
            </a:r>
            <a:endParaRPr lang="de-CH" sz="1600" dirty="0"/>
          </a:p>
        </p:txBody>
      </p:sp>
    </p:spTree>
    <p:custDataLst>
      <p:tags r:id="rId1"/>
    </p:custDataLst>
    <p:extLst>
      <p:ext uri="{BB962C8B-B14F-4D97-AF65-F5344CB8AC3E}">
        <p14:creationId xmlns:p14="http://schemas.microsoft.com/office/powerpoint/2010/main" val="920841654"/>
      </p:ext>
    </p:extLst>
  </p:cSld>
  <p:clrMapOvr>
    <a:masterClrMapping/>
  </p:clrMapOvr>
  <mc:AlternateContent xmlns:mc="http://schemas.openxmlformats.org/markup-compatibility/2006" xmlns:p14="http://schemas.microsoft.com/office/powerpoint/2010/main">
    <mc:Choice Requires="p14">
      <p:transition spd="slow" p14:dur="2000" advTm="63689"/>
    </mc:Choice>
    <mc:Fallback xmlns="">
      <p:transition xmlns:p14="http://schemas.microsoft.com/office/powerpoint/2010/main" spd="slow" advTm="63689"/>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12416" y="266700"/>
            <a:ext cx="4438835" cy="461665"/>
          </a:xfrm>
          <a:prstGeom prst="rect">
            <a:avLst/>
          </a:prstGeom>
          <a:noFill/>
        </p:spPr>
        <p:txBody>
          <a:bodyPr wrap="none" rtlCol="0">
            <a:spAutoFit/>
          </a:bodyPr>
          <a:lstStyle/>
          <a:p>
            <a:r>
              <a:rPr lang="de-CH" sz="2400" b="1" smtClean="0">
                <a:solidFill>
                  <a:srgbClr val="376092"/>
                </a:solidFill>
              </a:rPr>
              <a:t>Stärken klarstellen: Hintergrund I</a:t>
            </a:r>
            <a:endParaRPr lang="de-CH" sz="2400" b="1">
              <a:solidFill>
                <a:srgbClr val="376092"/>
              </a:solidFill>
            </a:endParaRPr>
          </a:p>
        </p:txBody>
      </p:sp>
      <p:sp>
        <p:nvSpPr>
          <p:cNvPr id="4" name="Slide Number Placeholder 3"/>
          <p:cNvSpPr>
            <a:spLocks noGrp="1"/>
          </p:cNvSpPr>
          <p:nvPr>
            <p:ph type="sldNum" sz="quarter" idx="12"/>
          </p:nvPr>
        </p:nvSpPr>
        <p:spPr/>
        <p:txBody>
          <a:bodyPr/>
          <a:lstStyle/>
          <a:p>
            <a:fld id="{B0FBCA51-B7B3-D942-BAF7-C6738ECF227F}" type="slidenum">
              <a:rPr lang="de-CH" smtClean="0"/>
              <a:t>6</a:t>
            </a:fld>
            <a:endParaRPr lang="de-CH"/>
          </a:p>
        </p:txBody>
      </p:sp>
      <p:sp>
        <p:nvSpPr>
          <p:cNvPr id="5" name="TextBox 4"/>
          <p:cNvSpPr txBox="1"/>
          <p:nvPr/>
        </p:nvSpPr>
        <p:spPr>
          <a:xfrm>
            <a:off x="723900" y="774700"/>
            <a:ext cx="4293212" cy="369332"/>
          </a:xfrm>
          <a:prstGeom prst="rect">
            <a:avLst/>
          </a:prstGeom>
          <a:noFill/>
        </p:spPr>
        <p:txBody>
          <a:bodyPr wrap="none" rtlCol="0">
            <a:spAutoFit/>
          </a:bodyPr>
          <a:lstStyle/>
          <a:p>
            <a:r>
              <a:rPr lang="de-CH" smtClean="0"/>
              <a:t>Firmen bieten Wert in vier Dimensionen an.</a:t>
            </a:r>
            <a:endParaRPr lang="de-CH"/>
          </a:p>
        </p:txBody>
      </p:sp>
      <p:grpSp>
        <p:nvGrpSpPr>
          <p:cNvPr id="79" name="Group 78"/>
          <p:cNvGrpSpPr/>
          <p:nvPr/>
        </p:nvGrpSpPr>
        <p:grpSpPr>
          <a:xfrm>
            <a:off x="886942" y="1396990"/>
            <a:ext cx="1142996" cy="1088480"/>
            <a:chOff x="1136316" y="2018632"/>
            <a:chExt cx="1336842" cy="1363579"/>
          </a:xfrm>
        </p:grpSpPr>
        <p:sp>
          <p:nvSpPr>
            <p:cNvPr id="80" name="Donut 79"/>
            <p:cNvSpPr/>
            <p:nvPr/>
          </p:nvSpPr>
          <p:spPr>
            <a:xfrm>
              <a:off x="1136316" y="2018632"/>
              <a:ext cx="1336842" cy="1363579"/>
            </a:xfrm>
            <a:prstGeom prst="donut">
              <a:avLst>
                <a:gd name="adj" fmla="val 194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solidFill>
                  <a:schemeClr val="tx1"/>
                </a:solidFill>
              </a:endParaRPr>
            </a:p>
          </p:txBody>
        </p:sp>
        <p:sp>
          <p:nvSpPr>
            <p:cNvPr id="81" name="Oval 80"/>
            <p:cNvSpPr/>
            <p:nvPr/>
          </p:nvSpPr>
          <p:spPr>
            <a:xfrm>
              <a:off x="1644315" y="2914315"/>
              <a:ext cx="347578" cy="34757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cxnSp>
          <p:nvCxnSpPr>
            <p:cNvPr id="82" name="Straight Arrow Connector 81"/>
            <p:cNvCxnSpPr>
              <a:stCxn id="81" idx="0"/>
            </p:cNvCxnSpPr>
            <p:nvPr/>
          </p:nvCxnSpPr>
          <p:spPr>
            <a:xfrm flipV="1">
              <a:off x="1818104" y="2205789"/>
              <a:ext cx="0" cy="70852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grpSp>
        <p:nvGrpSpPr>
          <p:cNvPr id="83" name="Group 82"/>
          <p:cNvGrpSpPr/>
          <p:nvPr/>
        </p:nvGrpSpPr>
        <p:grpSpPr>
          <a:xfrm>
            <a:off x="882414" y="2717808"/>
            <a:ext cx="1152053" cy="1134533"/>
            <a:chOff x="4323252" y="2037352"/>
            <a:chExt cx="1336842" cy="1363579"/>
          </a:xfrm>
        </p:grpSpPr>
        <p:sp>
          <p:nvSpPr>
            <p:cNvPr id="84" name="Donut 83"/>
            <p:cNvSpPr/>
            <p:nvPr/>
          </p:nvSpPr>
          <p:spPr>
            <a:xfrm>
              <a:off x="4323252" y="2037352"/>
              <a:ext cx="1336842" cy="1363579"/>
            </a:xfrm>
            <a:prstGeom prst="donut">
              <a:avLst>
                <a:gd name="adj" fmla="val 194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solidFill>
                  <a:schemeClr val="tx1"/>
                </a:solidFill>
              </a:endParaRPr>
            </a:p>
          </p:txBody>
        </p:sp>
        <p:cxnSp>
          <p:nvCxnSpPr>
            <p:cNvPr id="95" name="Straight Arrow Connector 94"/>
            <p:cNvCxnSpPr>
              <a:stCxn id="84" idx="2"/>
              <a:endCxn id="84" idx="6"/>
            </p:cNvCxnSpPr>
            <p:nvPr/>
          </p:nvCxnSpPr>
          <p:spPr>
            <a:xfrm>
              <a:off x="4323252" y="2719142"/>
              <a:ext cx="1336842"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96" name="Straight Arrow Connector 95"/>
            <p:cNvCxnSpPr>
              <a:stCxn id="84" idx="0"/>
              <a:endCxn id="84" idx="4"/>
            </p:cNvCxnSpPr>
            <p:nvPr/>
          </p:nvCxnSpPr>
          <p:spPr>
            <a:xfrm>
              <a:off x="4991673" y="2037352"/>
              <a:ext cx="0" cy="1363579"/>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97" name="Oval 96"/>
            <p:cNvSpPr/>
            <p:nvPr/>
          </p:nvSpPr>
          <p:spPr>
            <a:xfrm>
              <a:off x="4817883" y="2545363"/>
              <a:ext cx="347578" cy="34757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grpSp>
      <p:grpSp>
        <p:nvGrpSpPr>
          <p:cNvPr id="98" name="Group 97"/>
          <p:cNvGrpSpPr/>
          <p:nvPr/>
        </p:nvGrpSpPr>
        <p:grpSpPr>
          <a:xfrm>
            <a:off x="895114" y="4097890"/>
            <a:ext cx="1126652" cy="1126055"/>
            <a:chOff x="4323252" y="4160268"/>
            <a:chExt cx="1336842" cy="1363579"/>
          </a:xfrm>
        </p:grpSpPr>
        <p:sp>
          <p:nvSpPr>
            <p:cNvPr id="99" name="Donut 98"/>
            <p:cNvSpPr/>
            <p:nvPr/>
          </p:nvSpPr>
          <p:spPr>
            <a:xfrm>
              <a:off x="4323252" y="4160268"/>
              <a:ext cx="1336842" cy="1363579"/>
            </a:xfrm>
            <a:prstGeom prst="donut">
              <a:avLst>
                <a:gd name="adj" fmla="val 194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solidFill>
                  <a:schemeClr val="tx1"/>
                </a:solidFill>
              </a:endParaRPr>
            </a:p>
          </p:txBody>
        </p:sp>
        <p:cxnSp>
          <p:nvCxnSpPr>
            <p:cNvPr id="100" name="Straight Arrow Connector 99"/>
            <p:cNvCxnSpPr>
              <a:stCxn id="99" idx="7"/>
            </p:cNvCxnSpPr>
            <p:nvPr/>
          </p:nvCxnSpPr>
          <p:spPr>
            <a:xfrm flipH="1" flipV="1">
              <a:off x="4478421" y="4181647"/>
              <a:ext cx="985897" cy="17831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1" name="Straight Arrow Connector 100"/>
            <p:cNvCxnSpPr>
              <a:stCxn id="105" idx="6"/>
              <a:endCxn id="99" idx="7"/>
            </p:cNvCxnSpPr>
            <p:nvPr/>
          </p:nvCxnSpPr>
          <p:spPr>
            <a:xfrm flipV="1">
              <a:off x="5005045" y="4359960"/>
              <a:ext cx="459273" cy="62915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2" name="Straight Arrow Connector 101"/>
            <p:cNvCxnSpPr/>
            <p:nvPr/>
          </p:nvCxnSpPr>
          <p:spPr>
            <a:xfrm flipH="1">
              <a:off x="4882052" y="4989117"/>
              <a:ext cx="744048" cy="47992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3" name="Straight Arrow Connector 102"/>
            <p:cNvCxnSpPr/>
            <p:nvPr/>
          </p:nvCxnSpPr>
          <p:spPr>
            <a:xfrm>
              <a:off x="4478421" y="4181647"/>
              <a:ext cx="1147679" cy="80747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4" name="Straight Arrow Connector 103"/>
            <p:cNvCxnSpPr>
              <a:endCxn id="99" idx="1"/>
            </p:cNvCxnSpPr>
            <p:nvPr/>
          </p:nvCxnSpPr>
          <p:spPr>
            <a:xfrm flipH="1" flipV="1">
              <a:off x="4519028" y="4359960"/>
              <a:ext cx="363024" cy="110907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5" name="Oval 104"/>
            <p:cNvSpPr/>
            <p:nvPr/>
          </p:nvSpPr>
          <p:spPr>
            <a:xfrm>
              <a:off x="4657467" y="4815327"/>
              <a:ext cx="347578" cy="34757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grpSp>
      <p:grpSp>
        <p:nvGrpSpPr>
          <p:cNvPr id="106" name="Group 105"/>
          <p:cNvGrpSpPr/>
          <p:nvPr/>
        </p:nvGrpSpPr>
        <p:grpSpPr>
          <a:xfrm>
            <a:off x="775118" y="5393268"/>
            <a:ext cx="1246648" cy="1126078"/>
            <a:chOff x="990600" y="4181647"/>
            <a:chExt cx="1482558" cy="1363579"/>
          </a:xfrm>
        </p:grpSpPr>
        <p:sp>
          <p:nvSpPr>
            <p:cNvPr id="107" name="Donut 106"/>
            <p:cNvSpPr/>
            <p:nvPr/>
          </p:nvSpPr>
          <p:spPr>
            <a:xfrm>
              <a:off x="1136316" y="4181647"/>
              <a:ext cx="1336842" cy="1363579"/>
            </a:xfrm>
            <a:prstGeom prst="donut">
              <a:avLst>
                <a:gd name="adj" fmla="val 194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solidFill>
                  <a:schemeClr val="tx1"/>
                </a:solidFill>
              </a:endParaRPr>
            </a:p>
          </p:txBody>
        </p:sp>
        <p:sp>
          <p:nvSpPr>
            <p:cNvPr id="108" name="Oval 107"/>
            <p:cNvSpPr/>
            <p:nvPr/>
          </p:nvSpPr>
          <p:spPr>
            <a:xfrm>
              <a:off x="1630947" y="4689658"/>
              <a:ext cx="347578" cy="34757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cxnSp>
          <p:nvCxnSpPr>
            <p:cNvPr id="109" name="Straight Arrow Connector 108"/>
            <p:cNvCxnSpPr>
              <a:endCxn id="108" idx="0"/>
            </p:cNvCxnSpPr>
            <p:nvPr/>
          </p:nvCxnSpPr>
          <p:spPr>
            <a:xfrm>
              <a:off x="1804736" y="4428067"/>
              <a:ext cx="0" cy="26159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0" name="Straight Arrow Connector 109"/>
            <p:cNvCxnSpPr>
              <a:stCxn id="107" idx="6"/>
              <a:endCxn id="108" idx="6"/>
            </p:cNvCxnSpPr>
            <p:nvPr/>
          </p:nvCxnSpPr>
          <p:spPr>
            <a:xfrm flipH="1">
              <a:off x="1978525" y="4863437"/>
              <a:ext cx="494633" cy="1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1" name="Straight Arrow Connector 110"/>
            <p:cNvCxnSpPr>
              <a:stCxn id="107" idx="4"/>
              <a:endCxn id="108" idx="4"/>
            </p:cNvCxnSpPr>
            <p:nvPr/>
          </p:nvCxnSpPr>
          <p:spPr>
            <a:xfrm flipH="1" flipV="1">
              <a:off x="1804736" y="5037237"/>
              <a:ext cx="1" cy="50798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2" name="Straight Arrow Connector 111"/>
            <p:cNvCxnSpPr>
              <a:endCxn id="108" idx="2"/>
            </p:cNvCxnSpPr>
            <p:nvPr/>
          </p:nvCxnSpPr>
          <p:spPr>
            <a:xfrm>
              <a:off x="990600" y="4863448"/>
              <a:ext cx="640347"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113" name="TextBox 112"/>
          <p:cNvSpPr txBox="1"/>
          <p:nvPr/>
        </p:nvSpPr>
        <p:spPr>
          <a:xfrm>
            <a:off x="2247900" y="1730970"/>
            <a:ext cx="6438900" cy="4524316"/>
          </a:xfrm>
          <a:prstGeom prst="rect">
            <a:avLst/>
          </a:prstGeom>
          <a:noFill/>
        </p:spPr>
        <p:txBody>
          <a:bodyPr wrap="square" rtlCol="0">
            <a:spAutoFit/>
          </a:bodyPr>
          <a:lstStyle/>
          <a:p>
            <a:r>
              <a:rPr lang="de-CH" smtClean="0"/>
              <a:t>Degree		Besitzen			Status		S-Klasse</a:t>
            </a:r>
          </a:p>
          <a:p>
            <a:endParaRPr lang="de-CH" smtClean="0"/>
          </a:p>
          <a:p>
            <a:endParaRPr lang="de-CH" smtClean="0"/>
          </a:p>
          <a:p>
            <a:endParaRPr lang="de-CH" smtClean="0"/>
          </a:p>
          <a:p>
            <a:endParaRPr lang="de-CH" smtClean="0"/>
          </a:p>
          <a:p>
            <a:r>
              <a:rPr lang="de-CH" smtClean="0"/>
              <a:t>Dexterity		Wissen			All-Rounder	Golf</a:t>
            </a:r>
          </a:p>
          <a:p>
            <a:endParaRPr lang="de-CH" smtClean="0"/>
          </a:p>
          <a:p>
            <a:endParaRPr lang="de-CH" smtClean="0"/>
          </a:p>
          <a:p>
            <a:endParaRPr lang="de-CH" smtClean="0"/>
          </a:p>
          <a:p>
            <a:endParaRPr lang="de-CH" smtClean="0"/>
          </a:p>
          <a:p>
            <a:r>
              <a:rPr lang="de-CH" smtClean="0"/>
              <a:t>Deed		Tun				Situationen	Espace</a:t>
            </a:r>
          </a:p>
          <a:p>
            <a:endParaRPr lang="de-CH" smtClean="0"/>
          </a:p>
          <a:p>
            <a:endParaRPr lang="de-CH" smtClean="0"/>
          </a:p>
          <a:p>
            <a:endParaRPr lang="de-CH" smtClean="0"/>
          </a:p>
          <a:p>
            <a:endParaRPr lang="de-CH" smtClean="0"/>
          </a:p>
          <a:p>
            <a:r>
              <a:rPr lang="de-CH" smtClean="0"/>
              <a:t>Delight		Wahrnehmen		Visionen		5 Series	</a:t>
            </a:r>
            <a:endParaRPr lang="de-CH"/>
          </a:p>
        </p:txBody>
      </p:sp>
      <p:grpSp>
        <p:nvGrpSpPr>
          <p:cNvPr id="30" name="Group 29"/>
          <p:cNvGrpSpPr/>
          <p:nvPr/>
        </p:nvGrpSpPr>
        <p:grpSpPr>
          <a:xfrm>
            <a:off x="7239000" y="114300"/>
            <a:ext cx="1803400" cy="535607"/>
            <a:chOff x="2603500" y="711200"/>
            <a:chExt cx="5791200" cy="4425950"/>
          </a:xfrm>
        </p:grpSpPr>
        <p:sp>
          <p:nvSpPr>
            <p:cNvPr id="31" name="Rectangle 30"/>
            <p:cNvSpPr/>
            <p:nvPr/>
          </p:nvSpPr>
          <p:spPr>
            <a:xfrm>
              <a:off x="2717800" y="4044400"/>
              <a:ext cx="1092200" cy="1086399"/>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cxnSp>
          <p:nvCxnSpPr>
            <p:cNvPr id="32" name="Straight Arrow Connector 31"/>
            <p:cNvCxnSpPr/>
            <p:nvPr/>
          </p:nvCxnSpPr>
          <p:spPr>
            <a:xfrm flipV="1">
              <a:off x="2616200" y="711200"/>
              <a:ext cx="0" cy="4419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p:nvPr/>
          </p:nvCxnSpPr>
          <p:spPr>
            <a:xfrm>
              <a:off x="2603500" y="5137150"/>
              <a:ext cx="57912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4" name="Rectangle 33"/>
            <p:cNvSpPr/>
            <p:nvPr/>
          </p:nvSpPr>
          <p:spPr>
            <a:xfrm>
              <a:off x="3811587" y="3420298"/>
              <a:ext cx="1092200" cy="1710501"/>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35" name="Rectangle 34"/>
            <p:cNvSpPr/>
            <p:nvPr/>
          </p:nvSpPr>
          <p:spPr>
            <a:xfrm>
              <a:off x="4892674" y="2669064"/>
              <a:ext cx="1092200" cy="2461735"/>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36" name="Rectangle 35"/>
            <p:cNvSpPr/>
            <p:nvPr/>
          </p:nvSpPr>
          <p:spPr>
            <a:xfrm>
              <a:off x="5999161" y="1790700"/>
              <a:ext cx="1092200" cy="3340100"/>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37" name="Rectangle 36"/>
            <p:cNvSpPr/>
            <p:nvPr/>
          </p:nvSpPr>
          <p:spPr>
            <a:xfrm>
              <a:off x="7092948" y="1108810"/>
              <a:ext cx="1092200" cy="4021989"/>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grpSp>
    </p:spTree>
    <p:custDataLst>
      <p:tags r:id="rId1"/>
    </p:custDataLst>
    <p:extLst>
      <p:ext uri="{BB962C8B-B14F-4D97-AF65-F5344CB8AC3E}">
        <p14:creationId xmlns:p14="http://schemas.microsoft.com/office/powerpoint/2010/main" val="1906612118"/>
      </p:ext>
    </p:extLst>
  </p:cSld>
  <p:clrMapOvr>
    <a:masterClrMapping/>
  </p:clrMapOvr>
  <mc:AlternateContent xmlns:mc="http://schemas.openxmlformats.org/markup-compatibility/2006" xmlns:p14="http://schemas.microsoft.com/office/powerpoint/2010/main">
    <mc:Choice Requires="p14">
      <p:transition spd="slow" p14:dur="2000" advTm="63689"/>
    </mc:Choice>
    <mc:Fallback xmlns="">
      <p:transition xmlns:p14="http://schemas.microsoft.com/office/powerpoint/2010/main" spd="slow" advTm="63689"/>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Rounded Rectangle 59"/>
          <p:cNvSpPr/>
          <p:nvPr/>
        </p:nvSpPr>
        <p:spPr>
          <a:xfrm rot="16200000">
            <a:off x="4203996" y="1792586"/>
            <a:ext cx="490102" cy="7129305"/>
          </a:xfrm>
          <a:prstGeom prst="roundRect">
            <a:avLst>
              <a:gd name="adj" fmla="val 18061"/>
            </a:avLst>
          </a:prstGeom>
          <a:solidFill>
            <a:schemeClr val="tx2">
              <a:lumMod val="20000"/>
              <a:lumOff val="80000"/>
              <a:alpha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ounded Rectangle 58"/>
          <p:cNvSpPr/>
          <p:nvPr/>
        </p:nvSpPr>
        <p:spPr>
          <a:xfrm rot="16200000">
            <a:off x="4203996" y="700386"/>
            <a:ext cx="490102" cy="7129305"/>
          </a:xfrm>
          <a:prstGeom prst="roundRect">
            <a:avLst>
              <a:gd name="adj" fmla="val 18061"/>
            </a:avLst>
          </a:prstGeom>
          <a:solidFill>
            <a:schemeClr val="tx2">
              <a:lumMod val="20000"/>
              <a:lumOff val="80000"/>
              <a:alpha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ounded Rectangle 56"/>
          <p:cNvSpPr/>
          <p:nvPr/>
        </p:nvSpPr>
        <p:spPr>
          <a:xfrm>
            <a:off x="6691118" y="1528323"/>
            <a:ext cx="1309881" cy="4610100"/>
          </a:xfrm>
          <a:prstGeom prst="roundRect">
            <a:avLst/>
          </a:prstGeom>
          <a:solidFill>
            <a:schemeClr val="accent1">
              <a:lumMod val="20000"/>
              <a:lumOff val="80000"/>
              <a:alpha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ounded Rectangle 55"/>
          <p:cNvSpPr/>
          <p:nvPr/>
        </p:nvSpPr>
        <p:spPr>
          <a:xfrm>
            <a:off x="5103618" y="1528323"/>
            <a:ext cx="1309881" cy="4610100"/>
          </a:xfrm>
          <a:prstGeom prst="roundRect">
            <a:avLst/>
          </a:prstGeom>
          <a:solidFill>
            <a:schemeClr val="accent1">
              <a:lumMod val="20000"/>
              <a:lumOff val="80000"/>
              <a:alpha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ounded Rectangle 54"/>
          <p:cNvSpPr/>
          <p:nvPr/>
        </p:nvSpPr>
        <p:spPr>
          <a:xfrm>
            <a:off x="3516118" y="1528323"/>
            <a:ext cx="1309881" cy="4610100"/>
          </a:xfrm>
          <a:prstGeom prst="roundRect">
            <a:avLst/>
          </a:prstGeom>
          <a:solidFill>
            <a:schemeClr val="accent1">
              <a:lumMod val="20000"/>
              <a:lumOff val="80000"/>
              <a:alpha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Rounded Rectangle 57"/>
          <p:cNvSpPr/>
          <p:nvPr/>
        </p:nvSpPr>
        <p:spPr>
          <a:xfrm rot="16200000">
            <a:off x="4191296" y="-404514"/>
            <a:ext cx="490102" cy="7129305"/>
          </a:xfrm>
          <a:prstGeom prst="roundRect">
            <a:avLst>
              <a:gd name="adj" fmla="val 18061"/>
            </a:avLst>
          </a:prstGeom>
          <a:solidFill>
            <a:schemeClr val="tx2">
              <a:lumMod val="20000"/>
              <a:lumOff val="80000"/>
              <a:alpha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ounded Rectangle 53"/>
          <p:cNvSpPr/>
          <p:nvPr/>
        </p:nvSpPr>
        <p:spPr>
          <a:xfrm>
            <a:off x="2017518" y="1528323"/>
            <a:ext cx="1309881" cy="4610100"/>
          </a:xfrm>
          <a:prstGeom prst="roundRect">
            <a:avLst/>
          </a:prstGeom>
          <a:solidFill>
            <a:schemeClr val="accent1">
              <a:lumMod val="20000"/>
              <a:lumOff val="80000"/>
              <a:alpha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412416" y="266700"/>
            <a:ext cx="4520889" cy="461665"/>
          </a:xfrm>
          <a:prstGeom prst="rect">
            <a:avLst/>
          </a:prstGeom>
          <a:noFill/>
        </p:spPr>
        <p:txBody>
          <a:bodyPr wrap="none" rtlCol="0">
            <a:spAutoFit/>
          </a:bodyPr>
          <a:lstStyle/>
          <a:p>
            <a:r>
              <a:rPr lang="en-US" sz="2400" b="1" dirty="0" err="1" smtClean="0">
                <a:solidFill>
                  <a:srgbClr val="376092"/>
                </a:solidFill>
              </a:rPr>
              <a:t>Stärken</a:t>
            </a:r>
            <a:r>
              <a:rPr lang="en-US" sz="2400" b="1" dirty="0" smtClean="0">
                <a:solidFill>
                  <a:srgbClr val="376092"/>
                </a:solidFill>
              </a:rPr>
              <a:t> </a:t>
            </a:r>
            <a:r>
              <a:rPr lang="en-US" sz="2400" b="1" dirty="0" err="1" smtClean="0">
                <a:solidFill>
                  <a:srgbClr val="376092"/>
                </a:solidFill>
              </a:rPr>
              <a:t>klarstellen</a:t>
            </a:r>
            <a:r>
              <a:rPr lang="en-US" sz="2400" b="1" dirty="0" smtClean="0">
                <a:solidFill>
                  <a:srgbClr val="376092"/>
                </a:solidFill>
              </a:rPr>
              <a:t>: </a:t>
            </a:r>
            <a:r>
              <a:rPr lang="en-US" sz="2400" b="1" dirty="0" err="1" smtClean="0">
                <a:solidFill>
                  <a:srgbClr val="376092"/>
                </a:solidFill>
              </a:rPr>
              <a:t>Hintergrund</a:t>
            </a:r>
            <a:r>
              <a:rPr lang="en-US" sz="2400" b="1" dirty="0" smtClean="0">
                <a:solidFill>
                  <a:srgbClr val="376092"/>
                </a:solidFill>
              </a:rPr>
              <a:t> II</a:t>
            </a:r>
            <a:endParaRPr lang="en-US" sz="2400" b="1" dirty="0">
              <a:solidFill>
                <a:srgbClr val="376092"/>
              </a:solidFill>
            </a:endParaRPr>
          </a:p>
        </p:txBody>
      </p:sp>
      <p:sp>
        <p:nvSpPr>
          <p:cNvPr id="4" name="Slide Number Placeholder 3"/>
          <p:cNvSpPr>
            <a:spLocks noGrp="1"/>
          </p:cNvSpPr>
          <p:nvPr>
            <p:ph type="sldNum" sz="quarter" idx="12"/>
          </p:nvPr>
        </p:nvSpPr>
        <p:spPr/>
        <p:txBody>
          <a:bodyPr/>
          <a:lstStyle/>
          <a:p>
            <a:fld id="{B0FBCA51-B7B3-D942-BAF7-C6738ECF227F}" type="slidenum">
              <a:rPr lang="en-US" smtClean="0"/>
              <a:t>7</a:t>
            </a:fld>
            <a:endParaRPr lang="en-US"/>
          </a:p>
        </p:txBody>
      </p:sp>
      <p:sp>
        <p:nvSpPr>
          <p:cNvPr id="5" name="TextBox 4"/>
          <p:cNvSpPr txBox="1"/>
          <p:nvPr/>
        </p:nvSpPr>
        <p:spPr>
          <a:xfrm>
            <a:off x="723900" y="774700"/>
            <a:ext cx="4958772" cy="369332"/>
          </a:xfrm>
          <a:prstGeom prst="rect">
            <a:avLst/>
          </a:prstGeom>
          <a:noFill/>
        </p:spPr>
        <p:txBody>
          <a:bodyPr wrap="none" rtlCol="0">
            <a:spAutoFit/>
          </a:bodyPr>
          <a:lstStyle/>
          <a:p>
            <a:r>
              <a:rPr lang="en-US" dirty="0" err="1" smtClean="0"/>
              <a:t>Firmen</a:t>
            </a:r>
            <a:r>
              <a:rPr lang="en-US" dirty="0" smtClean="0"/>
              <a:t> </a:t>
            </a:r>
            <a:r>
              <a:rPr lang="en-US" dirty="0" err="1" smtClean="0"/>
              <a:t>bieten</a:t>
            </a:r>
            <a:r>
              <a:rPr lang="en-US" dirty="0" smtClean="0"/>
              <a:t> </a:t>
            </a:r>
            <a:r>
              <a:rPr lang="en-US" b="1" dirty="0" err="1" smtClean="0"/>
              <a:t>Primär</a:t>
            </a:r>
            <a:r>
              <a:rPr lang="en-US" dirty="0" smtClean="0"/>
              <a:t>-, </a:t>
            </a:r>
            <a:r>
              <a:rPr lang="en-US" dirty="0" err="1" smtClean="0"/>
              <a:t>Sekundär</a:t>
            </a:r>
            <a:r>
              <a:rPr lang="en-US" dirty="0" smtClean="0"/>
              <a:t> und </a:t>
            </a:r>
            <a:r>
              <a:rPr lang="en-US" sz="1400" i="1" dirty="0" err="1" smtClean="0"/>
              <a:t>Basis</a:t>
            </a:r>
            <a:r>
              <a:rPr lang="en-US" dirty="0" err="1" smtClean="0"/>
              <a:t>wert</a:t>
            </a:r>
            <a:r>
              <a:rPr lang="en-US" dirty="0" smtClean="0"/>
              <a:t> an.</a:t>
            </a:r>
            <a:endParaRPr lang="en-US" dirty="0"/>
          </a:p>
        </p:txBody>
      </p:sp>
      <p:sp>
        <p:nvSpPr>
          <p:cNvPr id="113" name="TextBox 112"/>
          <p:cNvSpPr txBox="1"/>
          <p:nvPr/>
        </p:nvSpPr>
        <p:spPr>
          <a:xfrm>
            <a:off x="812800" y="2378670"/>
            <a:ext cx="7584996" cy="3970318"/>
          </a:xfrm>
          <a:prstGeom prst="rect">
            <a:avLst/>
          </a:prstGeom>
          <a:noFill/>
        </p:spPr>
        <p:txBody>
          <a:bodyPr wrap="square" rtlCol="0">
            <a:spAutoFit/>
          </a:bodyPr>
          <a:lstStyle/>
          <a:p>
            <a:r>
              <a:rPr lang="en-US" dirty="0" smtClean="0"/>
              <a:t>			</a:t>
            </a:r>
            <a:r>
              <a:rPr lang="en-US" u="sng" dirty="0" smtClean="0"/>
              <a:t>Degree</a:t>
            </a:r>
            <a:r>
              <a:rPr lang="en-US" dirty="0" smtClean="0"/>
              <a:t>		</a:t>
            </a:r>
            <a:r>
              <a:rPr lang="en-US" u="sng" dirty="0" smtClean="0"/>
              <a:t>Dexterity</a:t>
            </a:r>
            <a:r>
              <a:rPr lang="en-US" dirty="0" smtClean="0"/>
              <a:t>			</a:t>
            </a:r>
            <a:r>
              <a:rPr lang="en-US" u="sng" dirty="0" smtClean="0"/>
              <a:t>Deed</a:t>
            </a:r>
            <a:r>
              <a:rPr lang="en-US" dirty="0" smtClean="0"/>
              <a:t>		</a:t>
            </a:r>
            <a:r>
              <a:rPr lang="en-US" u="sng" dirty="0" smtClean="0"/>
              <a:t>Delight</a:t>
            </a:r>
          </a:p>
          <a:p>
            <a:endParaRPr lang="en-US" dirty="0" smtClean="0"/>
          </a:p>
          <a:p>
            <a:r>
              <a:rPr lang="en-US" dirty="0" smtClean="0"/>
              <a:t>BMW		BMW	</a:t>
            </a:r>
            <a:r>
              <a:rPr lang="en-US" dirty="0"/>
              <a:t>	</a:t>
            </a:r>
            <a:r>
              <a:rPr lang="en-US" dirty="0" smtClean="0"/>
              <a:t>BMW			</a:t>
            </a:r>
            <a:r>
              <a:rPr lang="en-US" sz="1400" i="1" dirty="0" smtClean="0"/>
              <a:t>BMW</a:t>
            </a:r>
            <a:r>
              <a:rPr lang="en-US" dirty="0" smtClean="0"/>
              <a:t>			</a:t>
            </a:r>
            <a:r>
              <a:rPr lang="en-US" b="1" dirty="0" smtClean="0"/>
              <a:t>BMW</a:t>
            </a:r>
          </a:p>
          <a:p>
            <a:endParaRPr lang="en-US" dirty="0" smtClean="0"/>
          </a:p>
          <a:p>
            <a:r>
              <a:rPr lang="en-US" dirty="0" smtClean="0"/>
              <a:t>Daimler		</a:t>
            </a:r>
            <a:r>
              <a:rPr lang="en-US" b="1" dirty="0" smtClean="0"/>
              <a:t>Mercedes</a:t>
            </a:r>
            <a:r>
              <a:rPr lang="en-US" dirty="0" smtClean="0"/>
              <a:t>	</a:t>
            </a:r>
            <a:r>
              <a:rPr lang="en-US" sz="1400" i="1" dirty="0" smtClean="0"/>
              <a:t>Mercedes</a:t>
            </a:r>
            <a:r>
              <a:rPr lang="en-US" dirty="0" smtClean="0"/>
              <a:t>			</a:t>
            </a:r>
            <a:r>
              <a:rPr lang="en-US" sz="1400" i="1" dirty="0" smtClean="0"/>
              <a:t>Mercedes</a:t>
            </a:r>
            <a:r>
              <a:rPr lang="en-US" dirty="0" smtClean="0"/>
              <a:t>		Mercedes</a:t>
            </a:r>
          </a:p>
          <a:p>
            <a:endParaRPr lang="en-US" dirty="0" smtClean="0"/>
          </a:p>
          <a:p>
            <a:r>
              <a:rPr lang="en-US" dirty="0" smtClean="0"/>
              <a:t>Fiat			</a:t>
            </a:r>
            <a:r>
              <a:rPr lang="en-US" b="1" dirty="0" smtClean="0"/>
              <a:t>Fiat</a:t>
            </a:r>
            <a:r>
              <a:rPr lang="en-US" dirty="0" smtClean="0"/>
              <a:t>			</a:t>
            </a:r>
            <a:r>
              <a:rPr lang="en-US" sz="1400" i="1" dirty="0" smtClean="0"/>
              <a:t>Fiat</a:t>
            </a:r>
            <a:r>
              <a:rPr lang="en-US" dirty="0" smtClean="0"/>
              <a:t>				</a:t>
            </a:r>
            <a:r>
              <a:rPr lang="en-US" sz="1400" i="1" dirty="0" smtClean="0"/>
              <a:t>Fiat</a:t>
            </a:r>
            <a:r>
              <a:rPr lang="en-US" dirty="0" smtClean="0"/>
              <a:t>			Fiat</a:t>
            </a:r>
          </a:p>
          <a:p>
            <a:endParaRPr lang="en-US" dirty="0"/>
          </a:p>
          <a:p>
            <a:r>
              <a:rPr lang="en-US" dirty="0" smtClean="0"/>
              <a:t>PSA			</a:t>
            </a:r>
            <a:r>
              <a:rPr lang="en-US" sz="1400" i="1" dirty="0" smtClean="0"/>
              <a:t>Peugeot</a:t>
            </a:r>
            <a:r>
              <a:rPr lang="en-US" dirty="0" smtClean="0"/>
              <a:t>		</a:t>
            </a:r>
            <a:r>
              <a:rPr lang="en-US" b="1" dirty="0" smtClean="0"/>
              <a:t>Peugeot			</a:t>
            </a:r>
            <a:r>
              <a:rPr lang="en-US" sz="1400" i="1" dirty="0"/>
              <a:t>Peugeot</a:t>
            </a:r>
            <a:r>
              <a:rPr lang="en-US" b="1" dirty="0" smtClean="0"/>
              <a:t>		</a:t>
            </a:r>
            <a:r>
              <a:rPr lang="en-US" dirty="0" smtClean="0"/>
              <a:t>Peugeot</a:t>
            </a:r>
          </a:p>
          <a:p>
            <a:endParaRPr lang="en-US" dirty="0"/>
          </a:p>
          <a:p>
            <a:r>
              <a:rPr lang="en-US" dirty="0" smtClean="0"/>
              <a:t>Renault		</a:t>
            </a:r>
            <a:r>
              <a:rPr lang="en-US" sz="1400" i="1" dirty="0" smtClean="0"/>
              <a:t>Renault</a:t>
            </a:r>
            <a:r>
              <a:rPr lang="en-US" dirty="0" smtClean="0"/>
              <a:t>		</a:t>
            </a:r>
            <a:r>
              <a:rPr lang="en-US" sz="1400" i="1" dirty="0" smtClean="0"/>
              <a:t>Renault</a:t>
            </a:r>
            <a:r>
              <a:rPr lang="en-US" dirty="0" smtClean="0"/>
              <a:t>			</a:t>
            </a:r>
            <a:r>
              <a:rPr lang="en-US" b="1" dirty="0" smtClean="0"/>
              <a:t>Renault</a:t>
            </a:r>
            <a:r>
              <a:rPr lang="en-US" dirty="0" smtClean="0"/>
              <a:t>		Renault</a:t>
            </a:r>
          </a:p>
          <a:p>
            <a:endParaRPr lang="en-US" dirty="0"/>
          </a:p>
          <a:p>
            <a:r>
              <a:rPr lang="en-US" dirty="0" smtClean="0"/>
              <a:t>VW			VW			</a:t>
            </a:r>
            <a:r>
              <a:rPr lang="en-US" b="1" dirty="0" smtClean="0"/>
              <a:t>VW				</a:t>
            </a:r>
            <a:r>
              <a:rPr lang="en-US" sz="1400" i="1" dirty="0" smtClean="0"/>
              <a:t>VW			VW</a:t>
            </a:r>
          </a:p>
          <a:p>
            <a:endParaRPr lang="en-US" dirty="0"/>
          </a:p>
        </p:txBody>
      </p:sp>
      <p:grpSp>
        <p:nvGrpSpPr>
          <p:cNvPr id="30" name="Group 29"/>
          <p:cNvGrpSpPr/>
          <p:nvPr/>
        </p:nvGrpSpPr>
        <p:grpSpPr>
          <a:xfrm>
            <a:off x="2197100" y="1668023"/>
            <a:ext cx="848838" cy="703147"/>
            <a:chOff x="1136316" y="2018632"/>
            <a:chExt cx="1336842" cy="1363579"/>
          </a:xfrm>
        </p:grpSpPr>
        <p:sp>
          <p:nvSpPr>
            <p:cNvPr id="31" name="Donut 30"/>
            <p:cNvSpPr/>
            <p:nvPr/>
          </p:nvSpPr>
          <p:spPr>
            <a:xfrm>
              <a:off x="1136316" y="2018632"/>
              <a:ext cx="1336842" cy="1363579"/>
            </a:xfrm>
            <a:prstGeom prst="donut">
              <a:avLst>
                <a:gd name="adj" fmla="val 1947"/>
              </a:avLst>
            </a:prstGeom>
            <a:ln>
              <a:solidFill>
                <a:srgbClr val="4F81B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32" name="Oval 31"/>
            <p:cNvSpPr/>
            <p:nvPr/>
          </p:nvSpPr>
          <p:spPr>
            <a:xfrm>
              <a:off x="1644315" y="2914315"/>
              <a:ext cx="347578" cy="347579"/>
            </a:xfrm>
            <a:prstGeom prst="ellipse">
              <a:avLst/>
            </a:prstGeom>
            <a:ln>
              <a:solidFill>
                <a:srgbClr val="4F81B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3" name="Straight Arrow Connector 32"/>
            <p:cNvCxnSpPr>
              <a:stCxn id="32" idx="0"/>
            </p:cNvCxnSpPr>
            <p:nvPr/>
          </p:nvCxnSpPr>
          <p:spPr>
            <a:xfrm flipV="1">
              <a:off x="1818104" y="2205789"/>
              <a:ext cx="0" cy="708526"/>
            </a:xfrm>
            <a:prstGeom prst="straightConnector1">
              <a:avLst/>
            </a:prstGeom>
            <a:ln>
              <a:solidFill>
                <a:srgbClr val="4F81BD"/>
              </a:solidFill>
              <a:tailEnd type="arrow"/>
            </a:ln>
          </p:spPr>
          <p:style>
            <a:lnRef idx="2">
              <a:schemeClr val="accent1"/>
            </a:lnRef>
            <a:fillRef idx="0">
              <a:schemeClr val="accent1"/>
            </a:fillRef>
            <a:effectRef idx="1">
              <a:schemeClr val="accent1"/>
            </a:effectRef>
            <a:fontRef idx="minor">
              <a:schemeClr val="tx1"/>
            </a:fontRef>
          </p:style>
        </p:cxnSp>
      </p:grpSp>
      <p:grpSp>
        <p:nvGrpSpPr>
          <p:cNvPr id="34" name="Group 33"/>
          <p:cNvGrpSpPr/>
          <p:nvPr/>
        </p:nvGrpSpPr>
        <p:grpSpPr>
          <a:xfrm>
            <a:off x="3670300" y="1687849"/>
            <a:ext cx="789867" cy="711855"/>
            <a:chOff x="4323252" y="2037352"/>
            <a:chExt cx="1336842" cy="1363579"/>
          </a:xfrm>
        </p:grpSpPr>
        <p:sp>
          <p:nvSpPr>
            <p:cNvPr id="35" name="Donut 34"/>
            <p:cNvSpPr/>
            <p:nvPr/>
          </p:nvSpPr>
          <p:spPr>
            <a:xfrm>
              <a:off x="4323252" y="2037352"/>
              <a:ext cx="1336842" cy="1363579"/>
            </a:xfrm>
            <a:prstGeom prst="donut">
              <a:avLst>
                <a:gd name="adj" fmla="val 1947"/>
              </a:avLst>
            </a:prstGeom>
            <a:ln>
              <a:solidFill>
                <a:srgbClr val="4F81B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36" name="Straight Arrow Connector 35"/>
            <p:cNvCxnSpPr>
              <a:stCxn id="35" idx="2"/>
              <a:endCxn id="35" idx="6"/>
            </p:cNvCxnSpPr>
            <p:nvPr/>
          </p:nvCxnSpPr>
          <p:spPr>
            <a:xfrm>
              <a:off x="4323252" y="2719142"/>
              <a:ext cx="1336842" cy="0"/>
            </a:xfrm>
            <a:prstGeom prst="straightConnector1">
              <a:avLst/>
            </a:prstGeom>
            <a:ln>
              <a:solidFill>
                <a:srgbClr val="4F81BD"/>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a:stCxn id="35" idx="0"/>
              <a:endCxn id="35" idx="4"/>
            </p:cNvCxnSpPr>
            <p:nvPr/>
          </p:nvCxnSpPr>
          <p:spPr>
            <a:xfrm>
              <a:off x="4991673" y="2037352"/>
              <a:ext cx="0" cy="1363579"/>
            </a:xfrm>
            <a:prstGeom prst="straightConnector1">
              <a:avLst/>
            </a:prstGeom>
            <a:ln>
              <a:solidFill>
                <a:srgbClr val="4F81BD"/>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38" name="Oval 37"/>
            <p:cNvSpPr/>
            <p:nvPr/>
          </p:nvSpPr>
          <p:spPr>
            <a:xfrm>
              <a:off x="4817883" y="2545363"/>
              <a:ext cx="347578" cy="347579"/>
            </a:xfrm>
            <a:prstGeom prst="ellipse">
              <a:avLst/>
            </a:prstGeom>
            <a:ln>
              <a:solidFill>
                <a:srgbClr val="4F81B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9" name="Group 38"/>
          <p:cNvGrpSpPr/>
          <p:nvPr/>
        </p:nvGrpSpPr>
        <p:grpSpPr>
          <a:xfrm>
            <a:off x="5321300" y="1642623"/>
            <a:ext cx="827966" cy="757081"/>
            <a:chOff x="4323252" y="4160268"/>
            <a:chExt cx="1336842" cy="1363579"/>
          </a:xfrm>
        </p:grpSpPr>
        <p:sp>
          <p:nvSpPr>
            <p:cNvPr id="40" name="Donut 39"/>
            <p:cNvSpPr/>
            <p:nvPr/>
          </p:nvSpPr>
          <p:spPr>
            <a:xfrm>
              <a:off x="4323252" y="4160268"/>
              <a:ext cx="1336842" cy="1363579"/>
            </a:xfrm>
            <a:prstGeom prst="donut">
              <a:avLst>
                <a:gd name="adj" fmla="val 1947"/>
              </a:avLst>
            </a:prstGeom>
            <a:ln>
              <a:solidFill>
                <a:srgbClr val="4F81B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41" name="Straight Arrow Connector 40"/>
            <p:cNvCxnSpPr>
              <a:stCxn id="40" idx="7"/>
            </p:cNvCxnSpPr>
            <p:nvPr/>
          </p:nvCxnSpPr>
          <p:spPr>
            <a:xfrm flipH="1" flipV="1">
              <a:off x="4478421" y="4181647"/>
              <a:ext cx="985897" cy="178313"/>
            </a:xfrm>
            <a:prstGeom prst="straightConnector1">
              <a:avLst/>
            </a:prstGeom>
            <a:ln>
              <a:solidFill>
                <a:srgbClr val="4F81BD"/>
              </a:solidFill>
              <a:tailEnd type="arrow"/>
            </a:ln>
          </p:spPr>
          <p:style>
            <a:lnRef idx="2">
              <a:schemeClr val="accent1"/>
            </a:lnRef>
            <a:fillRef idx="0">
              <a:schemeClr val="accent1"/>
            </a:fillRef>
            <a:effectRef idx="1">
              <a:schemeClr val="accent1"/>
            </a:effectRef>
            <a:fontRef idx="minor">
              <a:schemeClr val="tx1"/>
            </a:fontRef>
          </p:style>
        </p:cxnSp>
        <p:cxnSp>
          <p:nvCxnSpPr>
            <p:cNvPr id="42" name="Straight Arrow Connector 41"/>
            <p:cNvCxnSpPr>
              <a:stCxn id="46" idx="6"/>
              <a:endCxn id="40" idx="7"/>
            </p:cNvCxnSpPr>
            <p:nvPr/>
          </p:nvCxnSpPr>
          <p:spPr>
            <a:xfrm flipV="1">
              <a:off x="5005045" y="4359960"/>
              <a:ext cx="459273" cy="629157"/>
            </a:xfrm>
            <a:prstGeom prst="straightConnector1">
              <a:avLst/>
            </a:prstGeom>
            <a:ln>
              <a:solidFill>
                <a:srgbClr val="4F81BD"/>
              </a:solidFill>
              <a:tailEnd type="arrow"/>
            </a:ln>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p:nvPr/>
          </p:nvCxnSpPr>
          <p:spPr>
            <a:xfrm flipH="1">
              <a:off x="4882052" y="4989117"/>
              <a:ext cx="744048" cy="479920"/>
            </a:xfrm>
            <a:prstGeom prst="straightConnector1">
              <a:avLst/>
            </a:prstGeom>
            <a:ln>
              <a:solidFill>
                <a:srgbClr val="4F81BD"/>
              </a:solidFill>
              <a:tailEnd type="arrow"/>
            </a:ln>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p:nvPr/>
          </p:nvCxnSpPr>
          <p:spPr>
            <a:xfrm>
              <a:off x="4478421" y="4181647"/>
              <a:ext cx="1147679" cy="807470"/>
            </a:xfrm>
            <a:prstGeom prst="straightConnector1">
              <a:avLst/>
            </a:prstGeom>
            <a:ln>
              <a:solidFill>
                <a:srgbClr val="4F81BD"/>
              </a:solidFill>
              <a:tailEnd type="arrow"/>
            </a:ln>
          </p:spPr>
          <p:style>
            <a:lnRef idx="2">
              <a:schemeClr val="accent1"/>
            </a:lnRef>
            <a:fillRef idx="0">
              <a:schemeClr val="accent1"/>
            </a:fillRef>
            <a:effectRef idx="1">
              <a:schemeClr val="accent1"/>
            </a:effectRef>
            <a:fontRef idx="minor">
              <a:schemeClr val="tx1"/>
            </a:fontRef>
          </p:style>
        </p:cxnSp>
        <p:cxnSp>
          <p:nvCxnSpPr>
            <p:cNvPr id="45" name="Straight Arrow Connector 44"/>
            <p:cNvCxnSpPr>
              <a:endCxn id="40" idx="1"/>
            </p:cNvCxnSpPr>
            <p:nvPr/>
          </p:nvCxnSpPr>
          <p:spPr>
            <a:xfrm flipH="1" flipV="1">
              <a:off x="4519028" y="4359960"/>
              <a:ext cx="363024" cy="1109077"/>
            </a:xfrm>
            <a:prstGeom prst="straightConnector1">
              <a:avLst/>
            </a:prstGeom>
            <a:ln>
              <a:solidFill>
                <a:srgbClr val="4F81BD"/>
              </a:solidFill>
              <a:tailEnd type="arrow"/>
            </a:ln>
          </p:spPr>
          <p:style>
            <a:lnRef idx="2">
              <a:schemeClr val="accent1"/>
            </a:lnRef>
            <a:fillRef idx="0">
              <a:schemeClr val="accent1"/>
            </a:fillRef>
            <a:effectRef idx="1">
              <a:schemeClr val="accent1"/>
            </a:effectRef>
            <a:fontRef idx="minor">
              <a:schemeClr val="tx1"/>
            </a:fontRef>
          </p:style>
        </p:cxnSp>
        <p:sp>
          <p:nvSpPr>
            <p:cNvPr id="46" name="Oval 45"/>
            <p:cNvSpPr/>
            <p:nvPr/>
          </p:nvSpPr>
          <p:spPr>
            <a:xfrm>
              <a:off x="4657467" y="4815327"/>
              <a:ext cx="347578" cy="347579"/>
            </a:xfrm>
            <a:prstGeom prst="ellipse">
              <a:avLst/>
            </a:prstGeom>
            <a:ln>
              <a:solidFill>
                <a:srgbClr val="4F81B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7" name="Group 46"/>
          <p:cNvGrpSpPr/>
          <p:nvPr/>
        </p:nvGrpSpPr>
        <p:grpSpPr>
          <a:xfrm>
            <a:off x="6729258" y="1642623"/>
            <a:ext cx="916141" cy="684948"/>
            <a:chOff x="990600" y="4181647"/>
            <a:chExt cx="1482558" cy="1363579"/>
          </a:xfrm>
        </p:grpSpPr>
        <p:sp>
          <p:nvSpPr>
            <p:cNvPr id="48" name="Donut 47"/>
            <p:cNvSpPr/>
            <p:nvPr/>
          </p:nvSpPr>
          <p:spPr>
            <a:xfrm>
              <a:off x="1136316" y="4181647"/>
              <a:ext cx="1336842" cy="1363579"/>
            </a:xfrm>
            <a:prstGeom prst="donut">
              <a:avLst>
                <a:gd name="adj" fmla="val 1947"/>
              </a:avLst>
            </a:prstGeom>
            <a:ln>
              <a:solidFill>
                <a:srgbClr val="4F81B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49" name="Oval 48"/>
            <p:cNvSpPr/>
            <p:nvPr/>
          </p:nvSpPr>
          <p:spPr>
            <a:xfrm>
              <a:off x="1630947" y="4689658"/>
              <a:ext cx="347578" cy="347579"/>
            </a:xfrm>
            <a:prstGeom prst="ellipse">
              <a:avLst/>
            </a:prstGeom>
            <a:ln>
              <a:solidFill>
                <a:srgbClr val="4F81B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0" name="Straight Arrow Connector 49"/>
            <p:cNvCxnSpPr>
              <a:endCxn id="49" idx="0"/>
            </p:cNvCxnSpPr>
            <p:nvPr/>
          </p:nvCxnSpPr>
          <p:spPr>
            <a:xfrm>
              <a:off x="1804736" y="4428067"/>
              <a:ext cx="0" cy="261591"/>
            </a:xfrm>
            <a:prstGeom prst="straightConnector1">
              <a:avLst/>
            </a:prstGeom>
            <a:ln>
              <a:solidFill>
                <a:srgbClr val="4F81BD"/>
              </a:solidFill>
              <a:tailEnd type="arrow"/>
            </a:ln>
          </p:spPr>
          <p:style>
            <a:lnRef idx="2">
              <a:schemeClr val="accent1"/>
            </a:lnRef>
            <a:fillRef idx="0">
              <a:schemeClr val="accent1"/>
            </a:fillRef>
            <a:effectRef idx="1">
              <a:schemeClr val="accent1"/>
            </a:effectRef>
            <a:fontRef idx="minor">
              <a:schemeClr val="tx1"/>
            </a:fontRef>
          </p:style>
        </p:cxnSp>
        <p:cxnSp>
          <p:nvCxnSpPr>
            <p:cNvPr id="51" name="Straight Arrow Connector 50"/>
            <p:cNvCxnSpPr>
              <a:stCxn id="48" idx="6"/>
              <a:endCxn id="49" idx="6"/>
            </p:cNvCxnSpPr>
            <p:nvPr/>
          </p:nvCxnSpPr>
          <p:spPr>
            <a:xfrm flipH="1">
              <a:off x="1978525" y="4863437"/>
              <a:ext cx="494633" cy="11"/>
            </a:xfrm>
            <a:prstGeom prst="straightConnector1">
              <a:avLst/>
            </a:prstGeom>
            <a:ln>
              <a:solidFill>
                <a:srgbClr val="4F81BD"/>
              </a:solidFill>
              <a:tailEnd type="arrow"/>
            </a:ln>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a:stCxn id="48" idx="4"/>
              <a:endCxn id="49" idx="4"/>
            </p:cNvCxnSpPr>
            <p:nvPr/>
          </p:nvCxnSpPr>
          <p:spPr>
            <a:xfrm flipH="1" flipV="1">
              <a:off x="1804736" y="5037237"/>
              <a:ext cx="1" cy="507989"/>
            </a:xfrm>
            <a:prstGeom prst="straightConnector1">
              <a:avLst/>
            </a:prstGeom>
            <a:ln>
              <a:solidFill>
                <a:srgbClr val="4F81BD"/>
              </a:solidFill>
              <a:tailEnd type="arrow"/>
            </a:ln>
          </p:spPr>
          <p:style>
            <a:lnRef idx="2">
              <a:schemeClr val="accent1"/>
            </a:lnRef>
            <a:fillRef idx="0">
              <a:schemeClr val="accent1"/>
            </a:fillRef>
            <a:effectRef idx="1">
              <a:schemeClr val="accent1"/>
            </a:effectRef>
            <a:fontRef idx="minor">
              <a:schemeClr val="tx1"/>
            </a:fontRef>
          </p:style>
        </p:cxnSp>
        <p:cxnSp>
          <p:nvCxnSpPr>
            <p:cNvPr id="53" name="Straight Arrow Connector 52"/>
            <p:cNvCxnSpPr>
              <a:endCxn id="49" idx="2"/>
            </p:cNvCxnSpPr>
            <p:nvPr/>
          </p:nvCxnSpPr>
          <p:spPr>
            <a:xfrm>
              <a:off x="990600" y="4863448"/>
              <a:ext cx="640347" cy="0"/>
            </a:xfrm>
            <a:prstGeom prst="straightConnector1">
              <a:avLst/>
            </a:prstGeom>
            <a:ln>
              <a:solidFill>
                <a:srgbClr val="4F81BD"/>
              </a:solidFill>
              <a:tailEnd type="arrow"/>
            </a:ln>
          </p:spPr>
          <p:style>
            <a:lnRef idx="2">
              <a:schemeClr val="accent1"/>
            </a:lnRef>
            <a:fillRef idx="0">
              <a:schemeClr val="accent1"/>
            </a:fillRef>
            <a:effectRef idx="1">
              <a:schemeClr val="accent1"/>
            </a:effectRef>
            <a:fontRef idx="minor">
              <a:schemeClr val="tx1"/>
            </a:fontRef>
          </p:style>
        </p:cxnSp>
      </p:grpSp>
      <p:grpSp>
        <p:nvGrpSpPr>
          <p:cNvPr id="69" name="Group 68"/>
          <p:cNvGrpSpPr/>
          <p:nvPr/>
        </p:nvGrpSpPr>
        <p:grpSpPr>
          <a:xfrm>
            <a:off x="7226300" y="127000"/>
            <a:ext cx="1803400" cy="535607"/>
            <a:chOff x="2603500" y="711200"/>
            <a:chExt cx="5791200" cy="4425950"/>
          </a:xfrm>
        </p:grpSpPr>
        <p:sp>
          <p:nvSpPr>
            <p:cNvPr id="70" name="Rectangle 69"/>
            <p:cNvSpPr/>
            <p:nvPr/>
          </p:nvSpPr>
          <p:spPr>
            <a:xfrm>
              <a:off x="2717800" y="4044400"/>
              <a:ext cx="1092200" cy="1086399"/>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1" name="Straight Arrow Connector 70"/>
            <p:cNvCxnSpPr/>
            <p:nvPr/>
          </p:nvCxnSpPr>
          <p:spPr>
            <a:xfrm flipV="1">
              <a:off x="2616200" y="711200"/>
              <a:ext cx="0" cy="4419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2" name="Straight Arrow Connector 71"/>
            <p:cNvCxnSpPr/>
            <p:nvPr/>
          </p:nvCxnSpPr>
          <p:spPr>
            <a:xfrm>
              <a:off x="2603500" y="5137150"/>
              <a:ext cx="57912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73" name="Rectangle 72"/>
            <p:cNvSpPr/>
            <p:nvPr/>
          </p:nvSpPr>
          <p:spPr>
            <a:xfrm>
              <a:off x="3811587" y="3420298"/>
              <a:ext cx="1092200" cy="1710501"/>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Rectangle 73"/>
            <p:cNvSpPr/>
            <p:nvPr/>
          </p:nvSpPr>
          <p:spPr>
            <a:xfrm>
              <a:off x="4892674" y="2669064"/>
              <a:ext cx="1092200" cy="2461735"/>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 name="Rectangle 74"/>
            <p:cNvSpPr/>
            <p:nvPr/>
          </p:nvSpPr>
          <p:spPr>
            <a:xfrm>
              <a:off x="5999161" y="1790700"/>
              <a:ext cx="1092200" cy="3340100"/>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Rectangle 75"/>
            <p:cNvSpPr/>
            <p:nvPr/>
          </p:nvSpPr>
          <p:spPr>
            <a:xfrm>
              <a:off x="7092948" y="1108810"/>
              <a:ext cx="1092200" cy="4021989"/>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custDataLst>
      <p:tags r:id="rId1"/>
    </p:custDataLst>
    <p:extLst>
      <p:ext uri="{BB962C8B-B14F-4D97-AF65-F5344CB8AC3E}">
        <p14:creationId xmlns:p14="http://schemas.microsoft.com/office/powerpoint/2010/main" val="1250421268"/>
      </p:ext>
    </p:extLst>
  </p:cSld>
  <p:clrMapOvr>
    <a:masterClrMapping/>
  </p:clrMapOvr>
  <mc:AlternateContent xmlns:mc="http://schemas.openxmlformats.org/markup-compatibility/2006" xmlns:p14="http://schemas.microsoft.com/office/powerpoint/2010/main">
    <mc:Choice Requires="p14">
      <p:transition spd="slow" p14:dur="2000" advTm="63689"/>
    </mc:Choice>
    <mc:Fallback xmlns="">
      <p:transition xmlns:p14="http://schemas.microsoft.com/office/powerpoint/2010/main" spd="slow" advTm="63689"/>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12416" y="266700"/>
            <a:ext cx="5556629" cy="461665"/>
          </a:xfrm>
          <a:prstGeom prst="rect">
            <a:avLst/>
          </a:prstGeom>
          <a:noFill/>
        </p:spPr>
        <p:txBody>
          <a:bodyPr wrap="none" rtlCol="0">
            <a:spAutoFit/>
          </a:bodyPr>
          <a:lstStyle/>
          <a:p>
            <a:r>
              <a:rPr lang="de-CH" sz="2400" b="1" smtClean="0">
                <a:solidFill>
                  <a:srgbClr val="376092"/>
                </a:solidFill>
              </a:rPr>
              <a:t>Wertangebote in Märkten: Hintergrund III</a:t>
            </a:r>
            <a:endParaRPr lang="de-CH" sz="2400" b="1">
              <a:solidFill>
                <a:srgbClr val="376092"/>
              </a:solidFill>
            </a:endParaRPr>
          </a:p>
        </p:txBody>
      </p:sp>
      <p:sp>
        <p:nvSpPr>
          <p:cNvPr id="4" name="Slide Number Placeholder 3"/>
          <p:cNvSpPr>
            <a:spLocks noGrp="1"/>
          </p:cNvSpPr>
          <p:nvPr>
            <p:ph type="sldNum" sz="quarter" idx="12"/>
          </p:nvPr>
        </p:nvSpPr>
        <p:spPr/>
        <p:txBody>
          <a:bodyPr/>
          <a:lstStyle/>
          <a:p>
            <a:fld id="{B0FBCA51-B7B3-D942-BAF7-C6738ECF227F}" type="slidenum">
              <a:rPr lang="de-CH" smtClean="0"/>
              <a:t>8</a:t>
            </a:fld>
            <a:endParaRPr lang="de-CH"/>
          </a:p>
        </p:txBody>
      </p:sp>
      <p:graphicFrame>
        <p:nvGraphicFramePr>
          <p:cNvPr id="5" name="Table 4"/>
          <p:cNvGraphicFramePr>
            <a:graphicFrameLocks noGrp="1"/>
          </p:cNvGraphicFramePr>
          <p:nvPr>
            <p:extLst>
              <p:ext uri="{D42A27DB-BD31-4B8C-83A1-F6EECF244321}">
                <p14:modId xmlns:p14="http://schemas.microsoft.com/office/powerpoint/2010/main" val="1407923247"/>
              </p:ext>
            </p:extLst>
          </p:nvPr>
        </p:nvGraphicFramePr>
        <p:xfrm>
          <a:off x="1803400" y="2222500"/>
          <a:ext cx="6096000" cy="2931160"/>
        </p:xfrm>
        <a:graphic>
          <a:graphicData uri="http://schemas.openxmlformats.org/drawingml/2006/table">
            <a:tbl>
              <a:tblPr firstRow="1" bandRow="1">
                <a:tableStyleId>{5C22544A-7EE6-4342-B048-85BDC9FD1C3A}</a:tableStyleId>
              </a:tblPr>
              <a:tblGrid>
                <a:gridCol w="2438400"/>
                <a:gridCol w="3657600"/>
              </a:tblGrid>
              <a:tr h="370840">
                <a:tc>
                  <a:txBody>
                    <a:bodyPr/>
                    <a:lstStyle/>
                    <a:p>
                      <a:pPr algn="l"/>
                      <a:r>
                        <a:rPr lang="de-CH" sz="1800" b="0" noProof="0" smtClean="0">
                          <a:solidFill>
                            <a:srgbClr val="000000"/>
                          </a:solidFill>
                        </a:rPr>
                        <a:t>Kunden in</a:t>
                      </a:r>
                      <a:endParaRPr lang="de-CH" sz="1800" b="0" noProof="0">
                        <a:solidFill>
                          <a:srgbClr val="000000"/>
                        </a:solidFill>
                      </a:endParaRPr>
                    </a:p>
                  </a:txBody>
                  <a:tcPr>
                    <a:noFill/>
                  </a:tcPr>
                </a:tc>
                <a:tc>
                  <a:txBody>
                    <a:bodyPr/>
                    <a:lstStyle/>
                    <a:p>
                      <a:r>
                        <a:rPr lang="de-CH" sz="1800" b="0" noProof="0" smtClean="0">
                          <a:solidFill>
                            <a:srgbClr val="000000"/>
                          </a:solidFill>
                        </a:rPr>
                        <a:t>B2B-</a:t>
                      </a:r>
                      <a:r>
                        <a:rPr lang="de-CH" sz="1800" b="0" baseline="0" noProof="0" smtClean="0">
                          <a:solidFill>
                            <a:srgbClr val="000000"/>
                          </a:solidFill>
                        </a:rPr>
                        <a:t> und B2C-Märkten</a:t>
                      </a:r>
                      <a:r>
                        <a:rPr lang="de-CH" sz="1800" b="0" noProof="0" smtClean="0">
                          <a:solidFill>
                            <a:srgbClr val="000000"/>
                          </a:solidFill>
                        </a:rPr>
                        <a:t/>
                      </a:r>
                      <a:br>
                        <a:rPr lang="de-CH" sz="1800" b="0" noProof="0" smtClean="0">
                          <a:solidFill>
                            <a:srgbClr val="000000"/>
                          </a:solidFill>
                        </a:rPr>
                      </a:br>
                      <a:endParaRPr lang="de-CH" sz="1800" b="0" noProof="0">
                        <a:solidFill>
                          <a:srgbClr val="000000"/>
                        </a:solidFill>
                      </a:endParaRPr>
                    </a:p>
                  </a:txBody>
                  <a:tcPr>
                    <a:noFill/>
                  </a:tcPr>
                </a:tc>
              </a:tr>
              <a:tr h="370840">
                <a:tc>
                  <a:txBody>
                    <a:bodyPr/>
                    <a:lstStyle/>
                    <a:p>
                      <a:pPr algn="l"/>
                      <a:r>
                        <a:rPr lang="de-CH" sz="1800" noProof="0" smtClean="0"/>
                        <a:t>Personal</a:t>
                      </a:r>
                      <a:r>
                        <a:rPr lang="de-CH" sz="1800" baseline="0" noProof="0" smtClean="0"/>
                        <a:t> in</a:t>
                      </a:r>
                      <a:endParaRPr lang="de-CH" sz="1800" noProof="0"/>
                    </a:p>
                  </a:txBody>
                  <a:tcPr>
                    <a:noFill/>
                  </a:tcPr>
                </a:tc>
                <a:tc>
                  <a:txBody>
                    <a:bodyPr/>
                    <a:lstStyle/>
                    <a:p>
                      <a:r>
                        <a:rPr lang="de-CH" sz="1800" baseline="0" noProof="0" smtClean="0"/>
                        <a:t>Arbeitsmärkten</a:t>
                      </a:r>
                      <a:r>
                        <a:rPr lang="de-CH" sz="1800" noProof="0" smtClean="0"/>
                        <a:t/>
                      </a:r>
                      <a:br>
                        <a:rPr lang="de-CH" sz="1800" noProof="0" smtClean="0"/>
                      </a:br>
                      <a:endParaRPr lang="de-CH" sz="1800" noProof="0"/>
                    </a:p>
                  </a:txBody>
                  <a:tcPr>
                    <a:noFill/>
                  </a:tcPr>
                </a:tc>
              </a:tr>
              <a:tr h="370840">
                <a:tc>
                  <a:txBody>
                    <a:bodyPr/>
                    <a:lstStyle/>
                    <a:p>
                      <a:pPr algn="l"/>
                      <a:r>
                        <a:rPr lang="de-CH" sz="1800" baseline="0" noProof="0" smtClean="0"/>
                        <a:t>Zulieferer in</a:t>
                      </a:r>
                      <a:endParaRPr lang="de-CH" sz="1800" noProof="0"/>
                    </a:p>
                  </a:txBody>
                  <a:tcPr>
                    <a:noFill/>
                  </a:tcPr>
                </a:tc>
                <a:tc>
                  <a:txBody>
                    <a:bodyPr/>
                    <a:lstStyle/>
                    <a:p>
                      <a:r>
                        <a:rPr lang="de-CH" sz="1800" noProof="0" smtClean="0"/>
                        <a:t>Zuliefermärkten</a:t>
                      </a:r>
                      <a:br>
                        <a:rPr lang="de-CH" sz="1800" noProof="0" smtClean="0"/>
                      </a:br>
                      <a:endParaRPr lang="de-CH" sz="1800" noProof="0"/>
                    </a:p>
                  </a:txBody>
                  <a:tcPr>
                    <a:noFill/>
                  </a:tcPr>
                </a:tc>
              </a:tr>
              <a:tr h="370840">
                <a:tc>
                  <a:txBody>
                    <a:bodyPr/>
                    <a:lstStyle/>
                    <a:p>
                      <a:pPr algn="l"/>
                      <a:r>
                        <a:rPr lang="de-CH" sz="1800" baseline="0" noProof="0" smtClean="0"/>
                        <a:t>Händler in</a:t>
                      </a:r>
                      <a:endParaRPr lang="de-CH" sz="1800" noProof="0"/>
                    </a:p>
                  </a:txBody>
                  <a:tcPr>
                    <a:noFill/>
                  </a:tcPr>
                </a:tc>
                <a:tc>
                  <a:txBody>
                    <a:bodyPr/>
                    <a:lstStyle/>
                    <a:p>
                      <a:r>
                        <a:rPr lang="de-CH" sz="1800" noProof="0" smtClean="0"/>
                        <a:t>Distribution</a:t>
                      </a:r>
                      <a:r>
                        <a:rPr lang="de-CH" sz="1800" baseline="0" noProof="0" smtClean="0"/>
                        <a:t>smärkten</a:t>
                      </a:r>
                      <a:r>
                        <a:rPr lang="de-CH" sz="1800" noProof="0" smtClean="0"/>
                        <a:t/>
                      </a:r>
                      <a:br>
                        <a:rPr lang="de-CH" sz="1800" noProof="0" smtClean="0"/>
                      </a:br>
                      <a:endParaRPr lang="de-CH" sz="1800" noProof="0"/>
                    </a:p>
                  </a:txBody>
                  <a:tcPr>
                    <a:noFill/>
                  </a:tcPr>
                </a:tc>
              </a:tr>
              <a:tr h="370840">
                <a:tc>
                  <a:txBody>
                    <a:bodyPr/>
                    <a:lstStyle/>
                    <a:p>
                      <a:pPr algn="l"/>
                      <a:r>
                        <a:rPr lang="de-CH" sz="1800" noProof="0" smtClean="0"/>
                        <a:t>Investoren</a:t>
                      </a:r>
                      <a:r>
                        <a:rPr lang="de-CH" sz="1800" baseline="0" noProof="0" smtClean="0"/>
                        <a:t> / Besitzer in</a:t>
                      </a:r>
                      <a:endParaRPr lang="de-CH" sz="1800" noProof="0"/>
                    </a:p>
                  </a:txBody>
                  <a:tcPr>
                    <a:noFill/>
                  </a:tcPr>
                </a:tc>
                <a:tc>
                  <a:txBody>
                    <a:bodyPr/>
                    <a:lstStyle/>
                    <a:p>
                      <a:r>
                        <a:rPr lang="de-CH" sz="1800" baseline="0" noProof="0" dirty="0" smtClean="0"/>
                        <a:t>Kapitalmärkten</a:t>
                      </a:r>
                      <a:endParaRPr lang="de-CH" sz="1800" noProof="0" dirty="0"/>
                    </a:p>
                  </a:txBody>
                  <a:tcPr>
                    <a:noFill/>
                  </a:tcPr>
                </a:tc>
              </a:tr>
            </a:tbl>
          </a:graphicData>
        </a:graphic>
      </p:graphicFrame>
      <p:sp>
        <p:nvSpPr>
          <p:cNvPr id="7" name="TextBox 6"/>
          <p:cNvSpPr txBox="1"/>
          <p:nvPr/>
        </p:nvSpPr>
        <p:spPr>
          <a:xfrm>
            <a:off x="661845" y="1296432"/>
            <a:ext cx="7627772" cy="646331"/>
          </a:xfrm>
          <a:prstGeom prst="rect">
            <a:avLst/>
          </a:prstGeom>
          <a:noFill/>
        </p:spPr>
        <p:txBody>
          <a:bodyPr wrap="none" rtlCol="0">
            <a:spAutoFit/>
          </a:bodyPr>
          <a:lstStyle/>
          <a:p>
            <a:r>
              <a:rPr lang="de-CH" dirty="0" smtClean="0"/>
              <a:t>Angebote in Primär-, Sekundär- und Basiswert gehen an sämtliche Teilnehmern</a:t>
            </a:r>
            <a:br>
              <a:rPr lang="de-CH" dirty="0" smtClean="0"/>
            </a:br>
            <a:r>
              <a:rPr lang="de-CH" dirty="0" smtClean="0"/>
              <a:t>in sämtlichen Märkten.</a:t>
            </a:r>
            <a:endParaRPr lang="de-CH" dirty="0"/>
          </a:p>
        </p:txBody>
      </p:sp>
      <p:grpSp>
        <p:nvGrpSpPr>
          <p:cNvPr id="8" name="Group 7"/>
          <p:cNvGrpSpPr/>
          <p:nvPr/>
        </p:nvGrpSpPr>
        <p:grpSpPr>
          <a:xfrm>
            <a:off x="7239000" y="114300"/>
            <a:ext cx="1803400" cy="535607"/>
            <a:chOff x="2603500" y="711200"/>
            <a:chExt cx="5791200" cy="4425950"/>
          </a:xfrm>
        </p:grpSpPr>
        <p:sp>
          <p:nvSpPr>
            <p:cNvPr id="9" name="Rectangle 8"/>
            <p:cNvSpPr/>
            <p:nvPr/>
          </p:nvSpPr>
          <p:spPr>
            <a:xfrm>
              <a:off x="2717800" y="4044400"/>
              <a:ext cx="1092200" cy="1086399"/>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cxnSp>
          <p:nvCxnSpPr>
            <p:cNvPr id="10" name="Straight Arrow Connector 9"/>
            <p:cNvCxnSpPr/>
            <p:nvPr/>
          </p:nvCxnSpPr>
          <p:spPr>
            <a:xfrm flipV="1">
              <a:off x="2616200" y="711200"/>
              <a:ext cx="0" cy="4419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a:off x="2603500" y="5137150"/>
              <a:ext cx="57912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Rectangle 11"/>
            <p:cNvSpPr/>
            <p:nvPr/>
          </p:nvSpPr>
          <p:spPr>
            <a:xfrm>
              <a:off x="3811587" y="3420298"/>
              <a:ext cx="1092200" cy="1710501"/>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13" name="Rectangle 12"/>
            <p:cNvSpPr/>
            <p:nvPr/>
          </p:nvSpPr>
          <p:spPr>
            <a:xfrm>
              <a:off x="4892674" y="2669064"/>
              <a:ext cx="1092200" cy="2461735"/>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14" name="Rectangle 13"/>
            <p:cNvSpPr/>
            <p:nvPr/>
          </p:nvSpPr>
          <p:spPr>
            <a:xfrm>
              <a:off x="5999161" y="1790700"/>
              <a:ext cx="1092200" cy="3340100"/>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15" name="Rectangle 14"/>
            <p:cNvSpPr/>
            <p:nvPr/>
          </p:nvSpPr>
          <p:spPr>
            <a:xfrm>
              <a:off x="7092948" y="1108810"/>
              <a:ext cx="1092200" cy="4021989"/>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grpSp>
    </p:spTree>
    <p:custDataLst>
      <p:tags r:id="rId1"/>
    </p:custDataLst>
    <p:extLst>
      <p:ext uri="{BB962C8B-B14F-4D97-AF65-F5344CB8AC3E}">
        <p14:creationId xmlns:p14="http://schemas.microsoft.com/office/powerpoint/2010/main" val="2222012587"/>
      </p:ext>
    </p:extLst>
  </p:cSld>
  <p:clrMapOvr>
    <a:masterClrMapping/>
  </p:clrMapOvr>
  <mc:AlternateContent xmlns:mc="http://schemas.openxmlformats.org/markup-compatibility/2006" xmlns:p14="http://schemas.microsoft.com/office/powerpoint/2010/main">
    <mc:Choice Requires="p14">
      <p:transition spd="slow" p14:dur="2000" advTm="63689"/>
    </mc:Choice>
    <mc:Fallback xmlns="">
      <p:transition xmlns:p14="http://schemas.microsoft.com/office/powerpoint/2010/main" spd="slow" advTm="63689"/>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14016" y="355600"/>
            <a:ext cx="1154282" cy="461665"/>
          </a:xfrm>
          <a:prstGeom prst="rect">
            <a:avLst/>
          </a:prstGeom>
          <a:noFill/>
        </p:spPr>
        <p:txBody>
          <a:bodyPr wrap="none" rtlCol="0">
            <a:spAutoFit/>
          </a:bodyPr>
          <a:lstStyle/>
          <a:p>
            <a:r>
              <a:rPr lang="de-CH" sz="2400" b="1" smtClean="0">
                <a:solidFill>
                  <a:srgbClr val="376092"/>
                </a:solidFill>
              </a:rPr>
              <a:t>Agenda</a:t>
            </a:r>
            <a:endParaRPr lang="de-CH" sz="2400" b="1">
              <a:solidFill>
                <a:srgbClr val="376092"/>
              </a:solidFill>
            </a:endParaRPr>
          </a:p>
        </p:txBody>
      </p:sp>
      <p:sp>
        <p:nvSpPr>
          <p:cNvPr id="10" name="Slide Number Placeholder 9"/>
          <p:cNvSpPr>
            <a:spLocks noGrp="1"/>
          </p:cNvSpPr>
          <p:nvPr>
            <p:ph type="sldNum" sz="quarter" idx="12"/>
          </p:nvPr>
        </p:nvSpPr>
        <p:spPr>
          <a:xfrm>
            <a:off x="6146800" y="6356350"/>
            <a:ext cx="2133600" cy="365125"/>
          </a:xfrm>
        </p:spPr>
        <p:txBody>
          <a:bodyPr/>
          <a:lstStyle/>
          <a:p>
            <a:fld id="{B0FBCA51-B7B3-D942-BAF7-C6738ECF227F}" type="slidenum">
              <a:rPr lang="de-CH" smtClean="0"/>
              <a:t>9</a:t>
            </a:fld>
            <a:endParaRPr lang="de-CH"/>
          </a:p>
        </p:txBody>
      </p:sp>
      <p:sp>
        <p:nvSpPr>
          <p:cNvPr id="2" name="Rectangle 1"/>
          <p:cNvSpPr/>
          <p:nvPr/>
        </p:nvSpPr>
        <p:spPr>
          <a:xfrm>
            <a:off x="2717800" y="4044400"/>
            <a:ext cx="1092200" cy="1086399"/>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cxnSp>
        <p:nvCxnSpPr>
          <p:cNvPr id="5" name="Straight Arrow Connector 4"/>
          <p:cNvCxnSpPr/>
          <p:nvPr/>
        </p:nvCxnSpPr>
        <p:spPr>
          <a:xfrm flipV="1">
            <a:off x="2603500" y="698500"/>
            <a:ext cx="0" cy="4419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a:off x="2603500" y="5137150"/>
            <a:ext cx="57912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173279" y="2755900"/>
            <a:ext cx="1244602" cy="461665"/>
          </a:xfrm>
          <a:prstGeom prst="rect">
            <a:avLst/>
          </a:prstGeom>
          <a:noFill/>
        </p:spPr>
        <p:txBody>
          <a:bodyPr wrap="none" rtlCol="0">
            <a:spAutoFit/>
          </a:bodyPr>
          <a:lstStyle/>
          <a:p>
            <a:pPr algn="ctr"/>
            <a:r>
              <a:rPr lang="de-CH" sz="2400" smtClean="0"/>
              <a:t>Wirkung</a:t>
            </a:r>
          </a:p>
        </p:txBody>
      </p:sp>
      <p:sp>
        <p:nvSpPr>
          <p:cNvPr id="15" name="TextBox 14"/>
          <p:cNvSpPr txBox="1"/>
          <p:nvPr/>
        </p:nvSpPr>
        <p:spPr>
          <a:xfrm>
            <a:off x="4961173" y="5921286"/>
            <a:ext cx="1117614" cy="461665"/>
          </a:xfrm>
          <a:prstGeom prst="rect">
            <a:avLst/>
          </a:prstGeom>
          <a:noFill/>
        </p:spPr>
        <p:txBody>
          <a:bodyPr wrap="none" rtlCol="0">
            <a:spAutoFit/>
          </a:bodyPr>
          <a:lstStyle/>
          <a:p>
            <a:pPr algn="ctr"/>
            <a:r>
              <a:rPr lang="de-CH" sz="2400" smtClean="0"/>
              <a:t>Change</a:t>
            </a:r>
          </a:p>
        </p:txBody>
      </p:sp>
      <p:sp>
        <p:nvSpPr>
          <p:cNvPr id="21" name="Rectangle 20"/>
          <p:cNvSpPr/>
          <p:nvPr/>
        </p:nvSpPr>
        <p:spPr>
          <a:xfrm>
            <a:off x="3811587" y="3420298"/>
            <a:ext cx="1092200" cy="1710501"/>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22" name="Rectangle 21"/>
          <p:cNvSpPr/>
          <p:nvPr/>
        </p:nvSpPr>
        <p:spPr>
          <a:xfrm>
            <a:off x="4892674" y="2669064"/>
            <a:ext cx="1092200" cy="2461735"/>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23" name="Rectangle 22"/>
          <p:cNvSpPr/>
          <p:nvPr/>
        </p:nvSpPr>
        <p:spPr>
          <a:xfrm>
            <a:off x="5999161" y="1790700"/>
            <a:ext cx="1092200" cy="3340100"/>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24" name="Rectangle 23"/>
          <p:cNvSpPr/>
          <p:nvPr/>
        </p:nvSpPr>
        <p:spPr>
          <a:xfrm>
            <a:off x="7092948" y="1108810"/>
            <a:ext cx="1092200" cy="4021989"/>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4" name="TextBox 3"/>
          <p:cNvSpPr txBox="1"/>
          <p:nvPr/>
        </p:nvSpPr>
        <p:spPr>
          <a:xfrm>
            <a:off x="2741389" y="4051012"/>
            <a:ext cx="1049987" cy="584776"/>
          </a:xfrm>
          <a:prstGeom prst="rect">
            <a:avLst/>
          </a:prstGeom>
          <a:noFill/>
        </p:spPr>
        <p:txBody>
          <a:bodyPr wrap="none" rtlCol="0">
            <a:spAutoFit/>
          </a:bodyPr>
          <a:lstStyle/>
          <a:p>
            <a:pPr algn="ctr"/>
            <a:r>
              <a:rPr lang="de-CH" sz="1600" smtClean="0"/>
              <a:t>Stärken</a:t>
            </a:r>
            <a:br>
              <a:rPr lang="de-CH" sz="1600" smtClean="0"/>
            </a:br>
            <a:r>
              <a:rPr lang="de-CH" sz="1600" smtClean="0"/>
              <a:t>klarstellen</a:t>
            </a:r>
            <a:endParaRPr lang="de-CH" sz="1600"/>
          </a:p>
        </p:txBody>
      </p:sp>
      <p:sp>
        <p:nvSpPr>
          <p:cNvPr id="14" name="TextBox 13"/>
          <p:cNvSpPr txBox="1"/>
          <p:nvPr/>
        </p:nvSpPr>
        <p:spPr>
          <a:xfrm>
            <a:off x="3823705" y="3436203"/>
            <a:ext cx="1072930" cy="584776"/>
          </a:xfrm>
          <a:prstGeom prst="rect">
            <a:avLst/>
          </a:prstGeom>
          <a:noFill/>
        </p:spPr>
        <p:txBody>
          <a:bodyPr wrap="none" rtlCol="0">
            <a:spAutoFit/>
          </a:bodyPr>
          <a:lstStyle/>
          <a:p>
            <a:pPr algn="ctr"/>
            <a:r>
              <a:rPr lang="de-CH" sz="1600" smtClean="0"/>
              <a:t>Stärken</a:t>
            </a:r>
            <a:br>
              <a:rPr lang="de-CH" sz="1600" smtClean="0"/>
            </a:br>
            <a:r>
              <a:rPr lang="de-CH" sz="1600" smtClean="0"/>
              <a:t>verstärken</a:t>
            </a:r>
            <a:endParaRPr lang="de-CH" sz="1600"/>
          </a:p>
        </p:txBody>
      </p:sp>
      <p:sp>
        <p:nvSpPr>
          <p:cNvPr id="16" name="TextBox 15"/>
          <p:cNvSpPr txBox="1"/>
          <p:nvPr/>
        </p:nvSpPr>
        <p:spPr>
          <a:xfrm>
            <a:off x="4874474" y="2701498"/>
            <a:ext cx="1122924" cy="830997"/>
          </a:xfrm>
          <a:prstGeom prst="rect">
            <a:avLst/>
          </a:prstGeom>
          <a:noFill/>
        </p:spPr>
        <p:txBody>
          <a:bodyPr wrap="none" rtlCol="0">
            <a:spAutoFit/>
          </a:bodyPr>
          <a:lstStyle/>
          <a:p>
            <a:pPr algn="ctr"/>
            <a:r>
              <a:rPr lang="de-CH" sz="1600" dirty="0" smtClean="0"/>
              <a:t>Schwächen</a:t>
            </a:r>
            <a:br>
              <a:rPr lang="de-CH" sz="1600" dirty="0" smtClean="0"/>
            </a:br>
            <a:r>
              <a:rPr lang="de-CH" sz="1600" dirty="0" err="1" smtClean="0"/>
              <a:t>neutrali</a:t>
            </a:r>
            <a:r>
              <a:rPr lang="de-CH" sz="1600" dirty="0" smtClean="0"/>
              <a:t>-</a:t>
            </a:r>
            <a:br>
              <a:rPr lang="de-CH" sz="1600" dirty="0" smtClean="0"/>
            </a:br>
            <a:r>
              <a:rPr lang="de-CH" sz="1600" dirty="0" err="1" smtClean="0"/>
              <a:t>sieren</a:t>
            </a:r>
            <a:endParaRPr lang="de-CH" sz="1600" dirty="0"/>
          </a:p>
        </p:txBody>
      </p:sp>
      <p:sp>
        <p:nvSpPr>
          <p:cNvPr id="17" name="TextBox 16"/>
          <p:cNvSpPr txBox="1"/>
          <p:nvPr/>
        </p:nvSpPr>
        <p:spPr>
          <a:xfrm>
            <a:off x="5981444" y="1819701"/>
            <a:ext cx="1109098" cy="830997"/>
          </a:xfrm>
          <a:prstGeom prst="rect">
            <a:avLst/>
          </a:prstGeom>
          <a:noFill/>
        </p:spPr>
        <p:txBody>
          <a:bodyPr wrap="none" rtlCol="0">
            <a:spAutoFit/>
          </a:bodyPr>
          <a:lstStyle/>
          <a:p>
            <a:pPr algn="ctr"/>
            <a:r>
              <a:rPr lang="de-CH" sz="1600" smtClean="0"/>
              <a:t>Zusatz-</a:t>
            </a:r>
          </a:p>
          <a:p>
            <a:pPr algn="ctr"/>
            <a:r>
              <a:rPr lang="de-CH" sz="1600" smtClean="0"/>
              <a:t>Stärke</a:t>
            </a:r>
            <a:br>
              <a:rPr lang="de-CH" sz="1600" smtClean="0"/>
            </a:br>
            <a:r>
              <a:rPr lang="de-CH" sz="1600" smtClean="0"/>
              <a:t>integrieren</a:t>
            </a:r>
            <a:endParaRPr lang="de-CH" sz="1600"/>
          </a:p>
        </p:txBody>
      </p:sp>
      <p:sp>
        <p:nvSpPr>
          <p:cNvPr id="18" name="TextBox 17"/>
          <p:cNvSpPr txBox="1"/>
          <p:nvPr/>
        </p:nvSpPr>
        <p:spPr>
          <a:xfrm>
            <a:off x="7105719" y="1108810"/>
            <a:ext cx="1072429" cy="830997"/>
          </a:xfrm>
          <a:prstGeom prst="rect">
            <a:avLst/>
          </a:prstGeom>
          <a:noFill/>
        </p:spPr>
        <p:txBody>
          <a:bodyPr wrap="none" rtlCol="0">
            <a:spAutoFit/>
          </a:bodyPr>
          <a:lstStyle/>
          <a:p>
            <a:pPr algn="ctr"/>
            <a:r>
              <a:rPr lang="de-CH" sz="1600" smtClean="0"/>
              <a:t>Neues </a:t>
            </a:r>
          </a:p>
          <a:p>
            <a:pPr algn="ctr"/>
            <a:r>
              <a:rPr lang="de-CH" sz="1600" smtClean="0"/>
              <a:t>Paradigma</a:t>
            </a:r>
            <a:br>
              <a:rPr lang="de-CH" sz="1600" smtClean="0"/>
            </a:br>
            <a:r>
              <a:rPr lang="de-CH" sz="1600" smtClean="0"/>
              <a:t>beitreten</a:t>
            </a:r>
            <a:endParaRPr lang="de-CH" sz="1600"/>
          </a:p>
        </p:txBody>
      </p:sp>
      <p:sp>
        <p:nvSpPr>
          <p:cNvPr id="25" name="TextBox 24"/>
          <p:cNvSpPr txBox="1"/>
          <p:nvPr/>
        </p:nvSpPr>
        <p:spPr>
          <a:xfrm>
            <a:off x="1177113" y="2599591"/>
            <a:ext cx="803926" cy="830997"/>
          </a:xfrm>
          <a:prstGeom prst="rect">
            <a:avLst/>
          </a:prstGeom>
          <a:noFill/>
        </p:spPr>
        <p:txBody>
          <a:bodyPr wrap="none" rtlCol="0">
            <a:spAutoFit/>
          </a:bodyPr>
          <a:lstStyle/>
          <a:p>
            <a:pPr algn="r"/>
            <a:r>
              <a:rPr lang="de-CH" sz="1600" smtClean="0"/>
              <a:t>Krise</a:t>
            </a:r>
            <a:br>
              <a:rPr lang="de-CH" sz="1600" smtClean="0"/>
            </a:br>
            <a:r>
              <a:rPr lang="de-CH" sz="1600" smtClean="0"/>
              <a:t>Über-</a:t>
            </a:r>
            <a:br>
              <a:rPr lang="de-CH" sz="1600" smtClean="0"/>
            </a:br>
            <a:r>
              <a:rPr lang="de-CH" sz="1600" smtClean="0"/>
              <a:t>winden</a:t>
            </a:r>
            <a:endParaRPr lang="de-CH" sz="1600"/>
          </a:p>
        </p:txBody>
      </p:sp>
      <p:sp>
        <p:nvSpPr>
          <p:cNvPr id="9" name="Left Brace 8"/>
          <p:cNvSpPr/>
          <p:nvPr/>
        </p:nvSpPr>
        <p:spPr>
          <a:xfrm>
            <a:off x="1991850" y="1108810"/>
            <a:ext cx="510050" cy="1541888"/>
          </a:xfrm>
          <a:prstGeom prst="leftBrace">
            <a:avLst>
              <a:gd name="adj1" fmla="val 59353"/>
              <a:gd name="adj2" fmla="val 49176"/>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de-CH"/>
          </a:p>
        </p:txBody>
      </p:sp>
      <p:sp>
        <p:nvSpPr>
          <p:cNvPr id="26" name="Left Brace 25"/>
          <p:cNvSpPr/>
          <p:nvPr/>
        </p:nvSpPr>
        <p:spPr>
          <a:xfrm>
            <a:off x="1966450" y="3420298"/>
            <a:ext cx="510050" cy="1732300"/>
          </a:xfrm>
          <a:prstGeom prst="leftBrace">
            <a:avLst>
              <a:gd name="adj1" fmla="val 59353"/>
              <a:gd name="adj2" fmla="val 49176"/>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de-CH"/>
          </a:p>
        </p:txBody>
      </p:sp>
      <p:sp>
        <p:nvSpPr>
          <p:cNvPr id="27" name="Left Brace 26"/>
          <p:cNvSpPr/>
          <p:nvPr/>
        </p:nvSpPr>
        <p:spPr>
          <a:xfrm>
            <a:off x="1941050" y="2650698"/>
            <a:ext cx="510050" cy="736600"/>
          </a:xfrm>
          <a:prstGeom prst="leftBrace">
            <a:avLst>
              <a:gd name="adj1" fmla="val 59353"/>
              <a:gd name="adj2" fmla="val 49176"/>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de-CH"/>
          </a:p>
        </p:txBody>
      </p:sp>
      <p:cxnSp>
        <p:nvCxnSpPr>
          <p:cNvPr id="28" name="Straight Arrow Connector 27"/>
          <p:cNvCxnSpPr/>
          <p:nvPr/>
        </p:nvCxnSpPr>
        <p:spPr>
          <a:xfrm>
            <a:off x="2717800" y="5461000"/>
            <a:ext cx="2198422"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p:nvPr/>
        </p:nvCxnSpPr>
        <p:spPr>
          <a:xfrm>
            <a:off x="6019800" y="5270499"/>
            <a:ext cx="2198422"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p:nvPr/>
        </p:nvCxnSpPr>
        <p:spPr>
          <a:xfrm>
            <a:off x="4901140" y="5359400"/>
            <a:ext cx="1128448"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a:off x="2717800" y="5434736"/>
            <a:ext cx="2174873" cy="584776"/>
          </a:xfrm>
          <a:prstGeom prst="rect">
            <a:avLst/>
          </a:prstGeom>
          <a:noFill/>
        </p:spPr>
        <p:txBody>
          <a:bodyPr wrap="square" rtlCol="0">
            <a:spAutoFit/>
          </a:bodyPr>
          <a:lstStyle/>
          <a:p>
            <a:pPr algn="ctr"/>
            <a:r>
              <a:rPr lang="de-CH" sz="1600" smtClean="0"/>
              <a:t>Bestehendes Potential</a:t>
            </a:r>
            <a:br>
              <a:rPr lang="de-CH" sz="1600" smtClean="0"/>
            </a:br>
            <a:r>
              <a:rPr lang="de-CH" sz="1600" smtClean="0"/>
              <a:t>ausnutzen</a:t>
            </a:r>
          </a:p>
        </p:txBody>
      </p:sp>
      <p:sp>
        <p:nvSpPr>
          <p:cNvPr id="35" name="TextBox 34"/>
          <p:cNvSpPr txBox="1"/>
          <p:nvPr/>
        </p:nvSpPr>
        <p:spPr>
          <a:xfrm>
            <a:off x="6258588" y="5270500"/>
            <a:ext cx="1748097" cy="584776"/>
          </a:xfrm>
          <a:prstGeom prst="rect">
            <a:avLst/>
          </a:prstGeom>
          <a:noFill/>
        </p:spPr>
        <p:txBody>
          <a:bodyPr wrap="square" rtlCol="0">
            <a:spAutoFit/>
          </a:bodyPr>
          <a:lstStyle/>
          <a:p>
            <a:pPr algn="ctr"/>
            <a:r>
              <a:rPr lang="de-CH" sz="1600" smtClean="0"/>
              <a:t>Neues Potential</a:t>
            </a:r>
            <a:br>
              <a:rPr lang="de-CH" sz="1600" smtClean="0"/>
            </a:br>
            <a:r>
              <a:rPr lang="de-CH" sz="1600" smtClean="0"/>
              <a:t>schaffen</a:t>
            </a:r>
          </a:p>
        </p:txBody>
      </p:sp>
      <p:sp>
        <p:nvSpPr>
          <p:cNvPr id="36" name="TextBox 35"/>
          <p:cNvSpPr txBox="1"/>
          <p:nvPr/>
        </p:nvSpPr>
        <p:spPr>
          <a:xfrm>
            <a:off x="4759420" y="5384512"/>
            <a:ext cx="1417542" cy="584776"/>
          </a:xfrm>
          <a:prstGeom prst="rect">
            <a:avLst/>
          </a:prstGeom>
          <a:noFill/>
        </p:spPr>
        <p:txBody>
          <a:bodyPr wrap="square" rtlCol="0">
            <a:spAutoFit/>
          </a:bodyPr>
          <a:lstStyle/>
          <a:p>
            <a:pPr algn="ctr"/>
            <a:r>
              <a:rPr lang="de-CH" sz="1600" smtClean="0"/>
              <a:t>Revitali-</a:t>
            </a:r>
            <a:br>
              <a:rPr lang="de-CH" sz="1600" smtClean="0"/>
            </a:br>
            <a:r>
              <a:rPr lang="de-CH" sz="1600" smtClean="0"/>
              <a:t>sieren</a:t>
            </a:r>
          </a:p>
        </p:txBody>
      </p:sp>
      <p:sp>
        <p:nvSpPr>
          <p:cNvPr id="33" name="TextBox 32"/>
          <p:cNvSpPr txBox="1"/>
          <p:nvPr/>
        </p:nvSpPr>
        <p:spPr>
          <a:xfrm>
            <a:off x="2849502" y="4546888"/>
            <a:ext cx="809524" cy="584776"/>
          </a:xfrm>
          <a:prstGeom prst="rect">
            <a:avLst/>
          </a:prstGeom>
          <a:noFill/>
        </p:spPr>
        <p:txBody>
          <a:bodyPr wrap="none" rtlCol="0">
            <a:spAutoFit/>
          </a:bodyPr>
          <a:lstStyle/>
          <a:p>
            <a:pPr algn="ctr"/>
            <a:r>
              <a:rPr lang="de-CH" sz="1600" i="1" smtClean="0"/>
              <a:t>Markt-</a:t>
            </a:r>
            <a:br>
              <a:rPr lang="de-CH" sz="1600" i="1" smtClean="0"/>
            </a:br>
            <a:r>
              <a:rPr lang="de-CH" sz="1600" i="1" smtClean="0"/>
              <a:t>profile</a:t>
            </a:r>
            <a:endParaRPr lang="de-CH" sz="1600" i="1"/>
          </a:p>
        </p:txBody>
      </p:sp>
      <p:sp>
        <p:nvSpPr>
          <p:cNvPr id="32" name="TextBox 31"/>
          <p:cNvSpPr txBox="1"/>
          <p:nvPr/>
        </p:nvSpPr>
        <p:spPr>
          <a:xfrm>
            <a:off x="782478" y="3860224"/>
            <a:ext cx="1187545" cy="830997"/>
          </a:xfrm>
          <a:prstGeom prst="rect">
            <a:avLst/>
          </a:prstGeom>
          <a:noFill/>
        </p:spPr>
        <p:txBody>
          <a:bodyPr wrap="none" rtlCol="0">
            <a:spAutoFit/>
          </a:bodyPr>
          <a:lstStyle/>
          <a:p>
            <a:pPr algn="r"/>
            <a:r>
              <a:rPr lang="de-CH" sz="1600" dirty="0" smtClean="0"/>
              <a:t>Das Gute</a:t>
            </a:r>
            <a:br>
              <a:rPr lang="de-CH" sz="1600" dirty="0" smtClean="0"/>
            </a:br>
            <a:r>
              <a:rPr lang="de-CH" sz="1600" dirty="0" smtClean="0"/>
              <a:t>noch besser</a:t>
            </a:r>
            <a:br>
              <a:rPr lang="de-CH" sz="1600" dirty="0" smtClean="0"/>
            </a:br>
            <a:r>
              <a:rPr lang="de-CH" sz="1600" dirty="0" smtClean="0"/>
              <a:t>machen</a:t>
            </a:r>
            <a:endParaRPr lang="de-CH" sz="1600" dirty="0"/>
          </a:p>
        </p:txBody>
      </p:sp>
      <p:sp>
        <p:nvSpPr>
          <p:cNvPr id="37" name="TextBox 36"/>
          <p:cNvSpPr txBox="1"/>
          <p:nvPr/>
        </p:nvSpPr>
        <p:spPr>
          <a:xfrm>
            <a:off x="621663" y="1449218"/>
            <a:ext cx="1370187" cy="830997"/>
          </a:xfrm>
          <a:prstGeom prst="rect">
            <a:avLst/>
          </a:prstGeom>
          <a:noFill/>
        </p:spPr>
        <p:txBody>
          <a:bodyPr wrap="none" rtlCol="0">
            <a:spAutoFit/>
          </a:bodyPr>
          <a:lstStyle/>
          <a:p>
            <a:pPr algn="r"/>
            <a:r>
              <a:rPr lang="de-CH" sz="1600" dirty="0" smtClean="0"/>
              <a:t>Das sehr Gute</a:t>
            </a:r>
            <a:br>
              <a:rPr lang="de-CH" sz="1600" dirty="0" smtClean="0"/>
            </a:br>
            <a:r>
              <a:rPr lang="de-CH" sz="1600" dirty="0" smtClean="0"/>
              <a:t>noch besser</a:t>
            </a:r>
            <a:br>
              <a:rPr lang="de-CH" sz="1600" dirty="0" smtClean="0"/>
            </a:br>
            <a:r>
              <a:rPr lang="de-CH" sz="1600" dirty="0" smtClean="0"/>
              <a:t> machen</a:t>
            </a:r>
            <a:endParaRPr lang="de-CH" sz="1600" dirty="0"/>
          </a:p>
        </p:txBody>
      </p:sp>
    </p:spTree>
    <p:custDataLst>
      <p:tags r:id="rId1"/>
    </p:custDataLst>
    <p:extLst>
      <p:ext uri="{BB962C8B-B14F-4D97-AF65-F5344CB8AC3E}">
        <p14:creationId xmlns:p14="http://schemas.microsoft.com/office/powerpoint/2010/main" val="32655298"/>
      </p:ext>
    </p:extLst>
  </p:cSld>
  <p:clrMapOvr>
    <a:masterClrMapping/>
  </p:clrMapOvr>
  <mc:AlternateContent xmlns:mc="http://schemas.openxmlformats.org/markup-compatibility/2006" xmlns:p14="http://schemas.microsoft.com/office/powerpoint/2010/main">
    <mc:Choice Requires="p14">
      <p:transition spd="slow" p14:dur="2000" advTm="63689"/>
    </mc:Choice>
    <mc:Fallback xmlns="">
      <p:transition xmlns:p14="http://schemas.microsoft.com/office/powerpoint/2010/main" spd="slow" advTm="63689"/>
    </mc:Fallback>
  </mc:AlternateContent>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5|3.4"/>
</p:tagLst>
</file>

<file path=ppt/tags/tag10.xml><?xml version="1.0" encoding="utf-8"?>
<p:tagLst xmlns:a="http://schemas.openxmlformats.org/drawingml/2006/main" xmlns:r="http://schemas.openxmlformats.org/officeDocument/2006/relationships" xmlns:p="http://schemas.openxmlformats.org/presentationml/2006/main">
  <p:tag name="TIMING" val="|4.1|2.3|4.5|4.5|3.5|3.7|3.9|3.3|3.7|4.7|2.7|3.4|9.9"/>
</p:tagLst>
</file>

<file path=ppt/tags/tag11.xml><?xml version="1.0" encoding="utf-8"?>
<p:tagLst xmlns:a="http://schemas.openxmlformats.org/drawingml/2006/main" xmlns:r="http://schemas.openxmlformats.org/officeDocument/2006/relationships" xmlns:p="http://schemas.openxmlformats.org/presentationml/2006/main">
  <p:tag name="TIMING" val="|4.1|2.3|4.5|4.5|3.5|3.7|3.9|3.3|3.7|4.7|2.7|3.4|9.9"/>
</p:tagLst>
</file>

<file path=ppt/tags/tag12.xml><?xml version="1.0" encoding="utf-8"?>
<p:tagLst xmlns:a="http://schemas.openxmlformats.org/drawingml/2006/main" xmlns:r="http://schemas.openxmlformats.org/officeDocument/2006/relationships" xmlns:p="http://schemas.openxmlformats.org/presentationml/2006/main">
  <p:tag name="TIMING" val="|4.1|2.3|4.5|4.5|3.5|3.7|3.9|3.3|3.7|4.7|2.7|3.4|9.9"/>
</p:tagLst>
</file>

<file path=ppt/tags/tag13.xml><?xml version="1.0" encoding="utf-8"?>
<p:tagLst xmlns:a="http://schemas.openxmlformats.org/drawingml/2006/main" xmlns:r="http://schemas.openxmlformats.org/officeDocument/2006/relationships" xmlns:p="http://schemas.openxmlformats.org/presentationml/2006/main">
  <p:tag name="TIMING" val="|4.1|2.3|4.5|4.5|3.5|3.7|3.9|3.3|3.7|4.7|2.7|3.4|9.9"/>
</p:tagLst>
</file>

<file path=ppt/tags/tag14.xml><?xml version="1.0" encoding="utf-8"?>
<p:tagLst xmlns:a="http://schemas.openxmlformats.org/drawingml/2006/main" xmlns:r="http://schemas.openxmlformats.org/officeDocument/2006/relationships" xmlns:p="http://schemas.openxmlformats.org/presentationml/2006/main">
  <p:tag name="TIMING" val="|4.1|2.3|4.5|4.5|3.5|3.7|3.9|3.3|3.7|4.7|2.7|3.4|9.9"/>
</p:tagLst>
</file>

<file path=ppt/tags/tag15.xml><?xml version="1.0" encoding="utf-8"?>
<p:tagLst xmlns:a="http://schemas.openxmlformats.org/drawingml/2006/main" xmlns:r="http://schemas.openxmlformats.org/officeDocument/2006/relationships" xmlns:p="http://schemas.openxmlformats.org/presentationml/2006/main">
  <p:tag name="TIMING" val="|4.1|2.3|4.5|4.5|3.5|3.7|3.9|3.3|3.7|4.7|2.7|3.4|9.9"/>
</p:tagLst>
</file>

<file path=ppt/tags/tag16.xml><?xml version="1.0" encoding="utf-8"?>
<p:tagLst xmlns:a="http://schemas.openxmlformats.org/drawingml/2006/main" xmlns:r="http://schemas.openxmlformats.org/officeDocument/2006/relationships" xmlns:p="http://schemas.openxmlformats.org/presentationml/2006/main">
  <p:tag name="TIMING" val="|4.1|2.3|4.5|4.5|3.5|3.7|3.9|3.3|3.7|4.7|2.7|3.4|9.9"/>
</p:tagLst>
</file>

<file path=ppt/tags/tag17.xml><?xml version="1.0" encoding="utf-8"?>
<p:tagLst xmlns:a="http://schemas.openxmlformats.org/drawingml/2006/main" xmlns:r="http://schemas.openxmlformats.org/officeDocument/2006/relationships" xmlns:p="http://schemas.openxmlformats.org/presentationml/2006/main">
  <p:tag name="TIMING" val="|4.1|2.3|4.5|4.5|3.5|3.7|3.9|3.3|3.7|4.7|2.7|3.4|9.9"/>
</p:tagLst>
</file>

<file path=ppt/tags/tag18.xml><?xml version="1.0" encoding="utf-8"?>
<p:tagLst xmlns:a="http://schemas.openxmlformats.org/drawingml/2006/main" xmlns:r="http://schemas.openxmlformats.org/officeDocument/2006/relationships" xmlns:p="http://schemas.openxmlformats.org/presentationml/2006/main">
  <p:tag name="TIMING" val="|4.1|2.3|4.5|4.5|3.5|3.7|3.9|3.3|3.7|4.7|2.7|3.4|9.9"/>
</p:tagLst>
</file>

<file path=ppt/tags/tag19.xml><?xml version="1.0" encoding="utf-8"?>
<p:tagLst xmlns:a="http://schemas.openxmlformats.org/drawingml/2006/main" xmlns:r="http://schemas.openxmlformats.org/officeDocument/2006/relationships" xmlns:p="http://schemas.openxmlformats.org/presentationml/2006/main">
  <p:tag name="TIMING" val="|4.1|2.3|4.5|4.5|3.5|3.7|3.9|3.3|3.7|4.7|2.7|3.4|9.9"/>
</p:tagLst>
</file>

<file path=ppt/tags/tag2.xml><?xml version="1.0" encoding="utf-8"?>
<p:tagLst xmlns:a="http://schemas.openxmlformats.org/drawingml/2006/main" xmlns:r="http://schemas.openxmlformats.org/officeDocument/2006/relationships" xmlns:p="http://schemas.openxmlformats.org/presentationml/2006/main">
  <p:tag name="TIMING" val="|4.1|2.3|4.5|4.5|3.5|3.7|3.9|3.3|3.7|4.7|2.7|3.4|9.9"/>
</p:tagLst>
</file>

<file path=ppt/tags/tag20.xml><?xml version="1.0" encoding="utf-8"?>
<p:tagLst xmlns:a="http://schemas.openxmlformats.org/drawingml/2006/main" xmlns:r="http://schemas.openxmlformats.org/officeDocument/2006/relationships" xmlns:p="http://schemas.openxmlformats.org/presentationml/2006/main">
  <p:tag name="TIMING" val="|4.1|2.3|4.5|4.5|3.5|3.7|3.9|3.3|3.7|4.7|2.7|3.4|9.9"/>
</p:tagLst>
</file>

<file path=ppt/tags/tag21.xml><?xml version="1.0" encoding="utf-8"?>
<p:tagLst xmlns:a="http://schemas.openxmlformats.org/drawingml/2006/main" xmlns:r="http://schemas.openxmlformats.org/officeDocument/2006/relationships" xmlns:p="http://schemas.openxmlformats.org/presentationml/2006/main">
  <p:tag name="TIMING" val="|4.1|2.3|4.5|4.5|3.5|3.7|3.9|3.3|3.7|4.7|2.7|3.4|9.9"/>
</p:tagLst>
</file>

<file path=ppt/tags/tag3.xml><?xml version="1.0" encoding="utf-8"?>
<p:tagLst xmlns:a="http://schemas.openxmlformats.org/drawingml/2006/main" xmlns:r="http://schemas.openxmlformats.org/officeDocument/2006/relationships" xmlns:p="http://schemas.openxmlformats.org/presentationml/2006/main">
  <p:tag name="TIMING" val="|4.1|2.3|4.5|4.5|3.5|3.7|3.9|3.3|3.7|4.7|2.7|3.4|9.9"/>
</p:tagLst>
</file>

<file path=ppt/tags/tag4.xml><?xml version="1.0" encoding="utf-8"?>
<p:tagLst xmlns:a="http://schemas.openxmlformats.org/drawingml/2006/main" xmlns:r="http://schemas.openxmlformats.org/officeDocument/2006/relationships" xmlns:p="http://schemas.openxmlformats.org/presentationml/2006/main">
  <p:tag name="TIMING" val="|4.1|2.3|4.5|4.5|3.5|3.7|3.9|3.3|3.7|4.7|2.7|3.4|9.9"/>
</p:tagLst>
</file>

<file path=ppt/tags/tag5.xml><?xml version="1.0" encoding="utf-8"?>
<p:tagLst xmlns:a="http://schemas.openxmlformats.org/drawingml/2006/main" xmlns:r="http://schemas.openxmlformats.org/officeDocument/2006/relationships" xmlns:p="http://schemas.openxmlformats.org/presentationml/2006/main">
  <p:tag name="TIMING" val="|4.1|2.3|4.5|4.5|3.5|3.7|3.9|3.3|3.7|4.7|2.7|3.4|9.9"/>
</p:tagLst>
</file>

<file path=ppt/tags/tag6.xml><?xml version="1.0" encoding="utf-8"?>
<p:tagLst xmlns:a="http://schemas.openxmlformats.org/drawingml/2006/main" xmlns:r="http://schemas.openxmlformats.org/officeDocument/2006/relationships" xmlns:p="http://schemas.openxmlformats.org/presentationml/2006/main">
  <p:tag name="TIMING" val="|4.1|2.3|4.5|4.5|3.5|3.7|3.9|3.3|3.7|4.7|2.7|3.4|9.9"/>
</p:tagLst>
</file>

<file path=ppt/tags/tag7.xml><?xml version="1.0" encoding="utf-8"?>
<p:tagLst xmlns:a="http://schemas.openxmlformats.org/drawingml/2006/main" xmlns:r="http://schemas.openxmlformats.org/officeDocument/2006/relationships" xmlns:p="http://schemas.openxmlformats.org/presentationml/2006/main">
  <p:tag name="TIMING" val="|4.1|2.3|4.5|4.5|3.5|3.7|3.9|3.3|3.7|4.7|2.7|3.4|9.9"/>
</p:tagLst>
</file>

<file path=ppt/tags/tag8.xml><?xml version="1.0" encoding="utf-8"?>
<p:tagLst xmlns:a="http://schemas.openxmlformats.org/drawingml/2006/main" xmlns:r="http://schemas.openxmlformats.org/officeDocument/2006/relationships" xmlns:p="http://schemas.openxmlformats.org/presentationml/2006/main">
  <p:tag name="TIMING" val="|4.1|2.3|4.5|4.5|3.5|3.7|3.9|3.3|3.7|4.7|2.7|3.4|9.9"/>
</p:tagLst>
</file>

<file path=ppt/tags/tag9.xml><?xml version="1.0" encoding="utf-8"?>
<p:tagLst xmlns:a="http://schemas.openxmlformats.org/drawingml/2006/main" xmlns:r="http://schemas.openxmlformats.org/officeDocument/2006/relationships" xmlns:p="http://schemas.openxmlformats.org/presentationml/2006/main">
  <p:tag name="TIMING" val="|4.1|2.3|4.5|4.5|3.5|3.7|3.9|3.3|3.7|4.7|2.7|3.4|9.9"/>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20259</TotalTime>
  <Words>831</Words>
  <Application>Microsoft Macintosh PowerPoint</Application>
  <PresentationFormat>On-screen Show (4:3)</PresentationFormat>
  <Paragraphs>392</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Benjamin</dc:creator>
  <cp:lastModifiedBy>Benjamin</cp:lastModifiedBy>
  <cp:revision>807</cp:revision>
  <cp:lastPrinted>2016-04-14T14:17:19Z</cp:lastPrinted>
  <dcterms:created xsi:type="dcterms:W3CDTF">2015-08-06T12:06:57Z</dcterms:created>
  <dcterms:modified xsi:type="dcterms:W3CDTF">2019-08-18T13:00:44Z</dcterms:modified>
</cp:coreProperties>
</file>